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571" r:id="rId3"/>
    <p:sldId id="522" r:id="rId4"/>
    <p:sldId id="544" r:id="rId5"/>
    <p:sldId id="264" r:id="rId6"/>
    <p:sldId id="572" r:id="rId7"/>
    <p:sldId id="515" r:id="rId8"/>
    <p:sldId id="516" r:id="rId9"/>
    <p:sldId id="513" r:id="rId10"/>
    <p:sldId id="512" r:id="rId11"/>
    <p:sldId id="510" r:id="rId12"/>
    <p:sldId id="271" r:id="rId13"/>
    <p:sldId id="573" r:id="rId14"/>
    <p:sldId id="523" r:id="rId15"/>
    <p:sldId id="574" r:id="rId16"/>
    <p:sldId id="521" r:id="rId17"/>
    <p:sldId id="520" r:id="rId18"/>
    <p:sldId id="519" r:id="rId19"/>
    <p:sldId id="575" r:id="rId20"/>
    <p:sldId id="576" r:id="rId21"/>
    <p:sldId id="527" r:id="rId22"/>
    <p:sldId id="526" r:id="rId23"/>
    <p:sldId id="525" r:id="rId24"/>
    <p:sldId id="530" r:id="rId25"/>
    <p:sldId id="577" r:id="rId26"/>
    <p:sldId id="578" r:id="rId27"/>
    <p:sldId id="533" r:id="rId28"/>
    <p:sldId id="534" r:id="rId29"/>
    <p:sldId id="535" r:id="rId30"/>
    <p:sldId id="536" r:id="rId31"/>
    <p:sldId id="537" r:id="rId32"/>
    <p:sldId id="579" r:id="rId33"/>
    <p:sldId id="580" r:id="rId34"/>
    <p:sldId id="540" r:id="rId35"/>
    <p:sldId id="541" r:id="rId36"/>
    <p:sldId id="542" r:id="rId37"/>
    <p:sldId id="543" r:id="rId38"/>
    <p:sldId id="581" r:id="rId39"/>
    <p:sldId id="545" r:id="rId40"/>
    <p:sldId id="582" r:id="rId41"/>
    <p:sldId id="547" r:id="rId42"/>
    <p:sldId id="548" r:id="rId43"/>
    <p:sldId id="549" r:id="rId44"/>
    <p:sldId id="550" r:id="rId45"/>
    <p:sldId id="531" r:id="rId46"/>
    <p:sldId id="583" r:id="rId47"/>
    <p:sldId id="584" r:id="rId48"/>
    <p:sldId id="585" r:id="rId49"/>
    <p:sldId id="586" r:id="rId50"/>
    <p:sldId id="587" r:id="rId51"/>
    <p:sldId id="588" r:id="rId52"/>
    <p:sldId id="589" r:id="rId53"/>
    <p:sldId id="590" r:id="rId54"/>
    <p:sldId id="591" r:id="rId55"/>
    <p:sldId id="592" r:id="rId56"/>
    <p:sldId id="478" r:id="rId57"/>
    <p:sldId id="593" r:id="rId58"/>
    <p:sldId id="564" r:id="rId59"/>
    <p:sldId id="565" r:id="rId60"/>
    <p:sldId id="566" r:id="rId61"/>
    <p:sldId id="567" r:id="rId62"/>
    <p:sldId id="568" r:id="rId63"/>
    <p:sldId id="594" r:id="rId64"/>
    <p:sldId id="595" r:id="rId65"/>
    <p:sldId id="596" r:id="rId66"/>
    <p:sldId id="546" r:id="rId67"/>
    <p:sldId id="597" r:id="rId68"/>
    <p:sldId id="598" r:id="rId69"/>
    <p:sldId id="599" r:id="rId70"/>
    <p:sldId id="600" r:id="rId71"/>
    <p:sldId id="601" r:id="rId72"/>
    <p:sldId id="602" r:id="rId73"/>
    <p:sldId id="603" r:id="rId74"/>
    <p:sldId id="604" r:id="rId75"/>
    <p:sldId id="605" r:id="rId76"/>
    <p:sldId id="616" r:id="rId77"/>
    <p:sldId id="617" r:id="rId78"/>
    <p:sldId id="606" r:id="rId79"/>
    <p:sldId id="607" r:id="rId80"/>
    <p:sldId id="608" r:id="rId81"/>
    <p:sldId id="609" r:id="rId82"/>
    <p:sldId id="610" r:id="rId83"/>
    <p:sldId id="611" r:id="rId84"/>
    <p:sldId id="265" r:id="rId85"/>
    <p:sldId id="612" r:id="rId86"/>
    <p:sldId id="613" r:id="rId87"/>
    <p:sldId id="614" r:id="rId88"/>
    <p:sldId id="615" r:id="rId89"/>
    <p:sldId id="55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85823" autoAdjust="0"/>
  </p:normalViewPr>
  <p:slideViewPr>
    <p:cSldViewPr snapToGrid="0" snapToObjects="1" showGuides="1">
      <p:cViewPr varScale="1">
        <p:scale>
          <a:sx n="96" d="100"/>
          <a:sy n="96" d="100"/>
        </p:scale>
        <p:origin x="1368" y="78"/>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a:solidFill>
          <a:schemeClr val="tx1"/>
        </a:solidFill>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a:solidFill>
          <a:schemeClr val="tx1"/>
        </a:solidFill>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a:solidFill>
          <a:schemeClr val="tx1"/>
        </a:solidFill>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rgbClr val="00CA7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rgbClr val="00CA7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rgbClr val="00CA7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rgbClr val="00CA7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rgbClr val="00CA7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rgbClr val="00CA7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rgbClr val="00CA7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465653" y="557124"/>
          <a:ext cx="3770576" cy="3770576"/>
        </a:xfrm>
        <a:prstGeom prst="blockArc">
          <a:avLst>
            <a:gd name="adj1" fmla="val 12614712"/>
            <a:gd name="adj2" fmla="val 16282785"/>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469610" y="550303"/>
          <a:ext cx="3770576" cy="3770576"/>
        </a:xfrm>
        <a:prstGeom prst="blockArc">
          <a:avLst>
            <a:gd name="adj1" fmla="val 9000000"/>
            <a:gd name="adj2" fmla="val 126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469610" y="550303"/>
          <a:ext cx="3770576" cy="3770576"/>
        </a:xfrm>
        <a:prstGeom prst="blockArc">
          <a:avLst>
            <a:gd name="adj1" fmla="val 5400000"/>
            <a:gd name="adj2" fmla="val 90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510319" y="550753"/>
          <a:ext cx="3770576" cy="3770576"/>
        </a:xfrm>
        <a:prstGeom prst="blockArc">
          <a:avLst>
            <a:gd name="adj1" fmla="val 1835816"/>
            <a:gd name="adj2" fmla="val 5475953"/>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422685" y="543837"/>
          <a:ext cx="3770576" cy="3770576"/>
        </a:xfrm>
        <a:prstGeom prst="blockArc">
          <a:avLst>
            <a:gd name="adj1" fmla="val 19807333"/>
            <a:gd name="adj2" fmla="val 1808944"/>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99860" y="557630"/>
          <a:ext cx="3770576" cy="3770576"/>
        </a:xfrm>
        <a:prstGeom prst="blockArc">
          <a:avLst>
            <a:gd name="adj1" fmla="val 16218960"/>
            <a:gd name="adj2" fmla="val 19819262"/>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09621" y="1590314"/>
          <a:ext cx="1690554" cy="1690554"/>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b="1" kern="1200" dirty="0">
              <a:solidFill>
                <a:schemeClr val="tx1"/>
              </a:solidFill>
            </a:rPr>
            <a:t>API</a:t>
          </a:r>
        </a:p>
      </dsp:txBody>
      <dsp:txXfrm>
        <a:off x="2757197" y="1837890"/>
        <a:ext cx="1195402" cy="1195402"/>
      </dsp:txXfrm>
    </dsp:sp>
    <dsp:sp modelId="{B4EE9724-9902-4C62-AC5C-C33D16195096}">
      <dsp:nvSpPr>
        <dsp:cNvPr id="0" name=""/>
        <dsp:cNvSpPr/>
      </dsp:nvSpPr>
      <dsp:spPr>
        <a:xfrm>
          <a:off x="2803617" y="85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976920" y="181869"/>
        <a:ext cx="836782" cy="836782"/>
      </dsp:txXfrm>
    </dsp:sp>
    <dsp:sp modelId="{9C4EA9E5-2A53-41B8-BC2A-031326C63500}">
      <dsp:nvSpPr>
        <dsp:cNvPr id="0" name=""/>
        <dsp:cNvSpPr/>
      </dsp:nvSpPr>
      <dsp:spPr>
        <a:xfrm>
          <a:off x="4394405" y="938837"/>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567708" y="1112140"/>
        <a:ext cx="836782" cy="836782"/>
      </dsp:txXfrm>
    </dsp:sp>
    <dsp:sp modelId="{17388E66-98B8-4965-A152-49057F29840B}">
      <dsp:nvSpPr>
        <dsp:cNvPr id="0" name=""/>
        <dsp:cNvSpPr/>
      </dsp:nvSpPr>
      <dsp:spPr>
        <a:xfrm>
          <a:off x="4390040" y="27822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563343" y="2955569"/>
        <a:ext cx="836782" cy="836782"/>
      </dsp:txXfrm>
    </dsp:sp>
    <dsp:sp modelId="{1B467276-DD8B-4991-9D82-822A3967DE08}">
      <dsp:nvSpPr>
        <dsp:cNvPr id="0" name=""/>
        <dsp:cNvSpPr/>
      </dsp:nvSpPr>
      <dsp:spPr>
        <a:xfrm>
          <a:off x="2763204" y="368658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936507" y="3859887"/>
        <a:ext cx="836782" cy="836782"/>
      </dsp:txXfrm>
    </dsp:sp>
    <dsp:sp modelId="{EA9174CD-6FA4-4509-8F2B-235BE5512201}">
      <dsp:nvSpPr>
        <dsp:cNvPr id="0" name=""/>
        <dsp:cNvSpPr/>
      </dsp:nvSpPr>
      <dsp:spPr>
        <a:xfrm>
          <a:off x="1167391" y="2765241"/>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340694" y="2938544"/>
        <a:ext cx="836782" cy="836782"/>
      </dsp:txXfrm>
    </dsp:sp>
    <dsp:sp modelId="{B5E3C351-F55D-47FB-B391-E9E3BE14F842}">
      <dsp:nvSpPr>
        <dsp:cNvPr id="0" name=""/>
        <dsp:cNvSpPr/>
      </dsp:nvSpPr>
      <dsp:spPr>
        <a:xfrm>
          <a:off x="1167391" y="92255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340694" y="1095857"/>
        <a:ext cx="836782" cy="8367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where we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On-Premises. </a:t>
            </a:r>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948658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410332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50</a:t>
            </a:fld>
            <a:endParaRPr lang="en-US"/>
          </a:p>
        </p:txBody>
      </p:sp>
    </p:spTree>
    <p:extLst>
      <p:ext uri="{BB962C8B-B14F-4D97-AF65-F5344CB8AC3E}">
        <p14:creationId xmlns:p14="http://schemas.microsoft.com/office/powerpoint/2010/main" val="385670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145795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62409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38451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47145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55</a:t>
            </a:fld>
            <a:endParaRPr lang="en-US"/>
          </a:p>
        </p:txBody>
      </p:sp>
    </p:spTree>
    <p:extLst>
      <p:ext uri="{BB962C8B-B14F-4D97-AF65-F5344CB8AC3E}">
        <p14:creationId xmlns:p14="http://schemas.microsoft.com/office/powerpoint/2010/main" val="314596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Web Subclassing Configurations Wizard, </a:t>
            </a:r>
            <a:r>
              <a:rPr lang="en-US" sz="1200" b="0" kern="1200" dirty="0">
                <a:solidFill>
                  <a:schemeClr val="tx1"/>
                </a:solidFill>
                <a:effectLst/>
                <a:latin typeface="Helvetica Neue"/>
                <a:ea typeface="Helvetica Neue"/>
                <a:cs typeface="Helvetica Neue"/>
                <a:sym typeface="Helvetica Neue"/>
              </a:rPr>
              <a:t>which is a standalone executable, is delivered as a binary in the Web SDK’s bin\wizards folder. </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create JSON configurations that will be used to extend the MVC models in the web screens to expose subclassed fields in the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this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4122025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Web Subclassing Compilation and Deployment Wizard, </a:t>
            </a:r>
            <a:r>
              <a:rPr lang="en-US" sz="1200" b="0" kern="1200" dirty="0">
                <a:solidFill>
                  <a:schemeClr val="tx1"/>
                </a:solidFill>
                <a:effectLst/>
                <a:latin typeface="Helvetica Neue"/>
                <a:ea typeface="Helvetica Neue"/>
                <a:cs typeface="Helvetica Neue"/>
                <a:sym typeface="Helvetica Neue"/>
              </a:rPr>
              <a:t>which is a standalone executable, is delivered as a binary in the Web SDK’s bin\wizards folder. </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discover any JSON configurations created by the Web Subclassing Configurations Wizard to add these extended properties to the MVC models and then recompile the MVC models which can then be delivered to a customer site.</a:t>
            </a:r>
          </a:p>
          <a:p>
            <a:endParaRPr lang="en-US" sz="1200" b="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this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14906864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82</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the PJC web screen journey has started.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85</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88</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89</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age symbol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grpSp>
        <p:nvGrpSpPr>
          <p:cNvPr id="71" name="Group 70">
            <a:extLst>
              <a:ext uri="{FF2B5EF4-FFF2-40B4-BE49-F238E27FC236}">
                <a16:creationId xmlns:a16="http://schemas.microsoft.com/office/drawing/2014/main" id="{82170310-FD02-B64E-9B02-F6DE13FED35F}"/>
              </a:ext>
            </a:extLst>
          </p:cNvPr>
          <p:cNvGrpSpPr/>
          <p:nvPr userDrawn="1"/>
        </p:nvGrpSpPr>
        <p:grpSpPr>
          <a:xfrm>
            <a:off x="6238877" y="393700"/>
            <a:ext cx="5535674" cy="6201405"/>
            <a:chOff x="6238877" y="393700"/>
            <a:chExt cx="5535674" cy="6201405"/>
          </a:xfrm>
        </p:grpSpPr>
        <p:grpSp>
          <p:nvGrpSpPr>
            <p:cNvPr id="72" name="Group 71">
              <a:extLst>
                <a:ext uri="{FF2B5EF4-FFF2-40B4-BE49-F238E27FC236}">
                  <a16:creationId xmlns:a16="http://schemas.microsoft.com/office/drawing/2014/main" id="{67E2ACF6-103A-9240-B587-BE5FE06EBC0B}"/>
                </a:ext>
              </a:extLst>
            </p:cNvPr>
            <p:cNvGrpSpPr/>
            <p:nvPr/>
          </p:nvGrpSpPr>
          <p:grpSpPr>
            <a:xfrm>
              <a:off x="6238877" y="2218467"/>
              <a:ext cx="5535674" cy="1647636"/>
              <a:chOff x="6238877" y="394369"/>
              <a:chExt cx="5535674" cy="1647636"/>
            </a:xfrm>
          </p:grpSpPr>
          <p:grpSp>
            <p:nvGrpSpPr>
              <p:cNvPr id="126" name="Group 125">
                <a:extLst>
                  <a:ext uri="{FF2B5EF4-FFF2-40B4-BE49-F238E27FC236}">
                    <a16:creationId xmlns:a16="http://schemas.microsoft.com/office/drawing/2014/main" id="{CFF69E0E-7085-234C-87BB-DD0C51C48865}"/>
                  </a:ext>
                </a:extLst>
              </p:cNvPr>
              <p:cNvGrpSpPr/>
              <p:nvPr/>
            </p:nvGrpSpPr>
            <p:grpSpPr>
              <a:xfrm>
                <a:off x="6238877" y="394369"/>
                <a:ext cx="5535674" cy="745936"/>
                <a:chOff x="6238877" y="394369"/>
                <a:chExt cx="5535674" cy="745936"/>
              </a:xfrm>
            </p:grpSpPr>
            <p:pic>
              <p:nvPicPr>
                <p:cNvPr id="136" name="Picture 135">
                  <a:extLst>
                    <a:ext uri="{FF2B5EF4-FFF2-40B4-BE49-F238E27FC236}">
                      <a16:creationId xmlns:a16="http://schemas.microsoft.com/office/drawing/2014/main" id="{E8EFAFCD-00A6-9944-9D85-582F05AB4CC7}"/>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37" name="Picture 136">
                  <a:extLst>
                    <a:ext uri="{FF2B5EF4-FFF2-40B4-BE49-F238E27FC236}">
                      <a16:creationId xmlns:a16="http://schemas.microsoft.com/office/drawing/2014/main" id="{54139528-DA1E-EA43-A13B-1E32EA0F26BD}"/>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8" name="Picture 137">
                  <a:extLst>
                    <a:ext uri="{FF2B5EF4-FFF2-40B4-BE49-F238E27FC236}">
                      <a16:creationId xmlns:a16="http://schemas.microsoft.com/office/drawing/2014/main" id="{B7D33F5B-D82D-0142-90F1-07AA0B50B37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9" name="Picture 138">
                  <a:extLst>
                    <a:ext uri="{FF2B5EF4-FFF2-40B4-BE49-F238E27FC236}">
                      <a16:creationId xmlns:a16="http://schemas.microsoft.com/office/drawing/2014/main" id="{CC7AD683-CB26-ED45-9511-9DAB139064C6}"/>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40" name="Picture 139">
                  <a:extLst>
                    <a:ext uri="{FF2B5EF4-FFF2-40B4-BE49-F238E27FC236}">
                      <a16:creationId xmlns:a16="http://schemas.microsoft.com/office/drawing/2014/main" id="{EA30C539-5963-AA4D-82D2-61A134D908BA}"/>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41" name="Picture 140">
                  <a:extLst>
                    <a:ext uri="{FF2B5EF4-FFF2-40B4-BE49-F238E27FC236}">
                      <a16:creationId xmlns:a16="http://schemas.microsoft.com/office/drawing/2014/main" id="{E8537574-BF7A-604C-A711-4B1A3B6A05C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42" name="Picture 141">
                  <a:extLst>
                    <a:ext uri="{FF2B5EF4-FFF2-40B4-BE49-F238E27FC236}">
                      <a16:creationId xmlns:a16="http://schemas.microsoft.com/office/drawing/2014/main" id="{B1E3CB8C-01C0-474E-A26A-D42AD6EED68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43" name="Picture 142">
                  <a:extLst>
                    <a:ext uri="{FF2B5EF4-FFF2-40B4-BE49-F238E27FC236}">
                      <a16:creationId xmlns:a16="http://schemas.microsoft.com/office/drawing/2014/main" id="{8E04BC90-5CC4-0C46-A973-301FF1794751}"/>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27" name="Group 126">
                <a:extLst>
                  <a:ext uri="{FF2B5EF4-FFF2-40B4-BE49-F238E27FC236}">
                    <a16:creationId xmlns:a16="http://schemas.microsoft.com/office/drawing/2014/main" id="{DA868886-ACAA-F34B-9FCC-804244EBB8B5}"/>
                  </a:ext>
                </a:extLst>
              </p:cNvPr>
              <p:cNvGrpSpPr/>
              <p:nvPr/>
            </p:nvGrpSpPr>
            <p:grpSpPr>
              <a:xfrm>
                <a:off x="6238877" y="1296069"/>
                <a:ext cx="5535674" cy="745936"/>
                <a:chOff x="6238877" y="394369"/>
                <a:chExt cx="5535674" cy="745936"/>
              </a:xfrm>
            </p:grpSpPr>
            <p:pic>
              <p:nvPicPr>
                <p:cNvPr id="128" name="Picture 127">
                  <a:extLst>
                    <a:ext uri="{FF2B5EF4-FFF2-40B4-BE49-F238E27FC236}">
                      <a16:creationId xmlns:a16="http://schemas.microsoft.com/office/drawing/2014/main" id="{224F75AF-DC4B-C240-B749-E0F0EE02E58B}"/>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29" name="Picture 128">
                  <a:extLst>
                    <a:ext uri="{FF2B5EF4-FFF2-40B4-BE49-F238E27FC236}">
                      <a16:creationId xmlns:a16="http://schemas.microsoft.com/office/drawing/2014/main" id="{4F6BA2B4-18E9-E242-A319-FB6493EF1AC4}"/>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0" name="Picture 129">
                  <a:extLst>
                    <a:ext uri="{FF2B5EF4-FFF2-40B4-BE49-F238E27FC236}">
                      <a16:creationId xmlns:a16="http://schemas.microsoft.com/office/drawing/2014/main" id="{0B874B4F-A89A-E842-A609-F0C0DABC11E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1" name="Picture 130">
                  <a:extLst>
                    <a:ext uri="{FF2B5EF4-FFF2-40B4-BE49-F238E27FC236}">
                      <a16:creationId xmlns:a16="http://schemas.microsoft.com/office/drawing/2014/main" id="{EB38761B-55DB-E243-A7A5-3AE503BCEA39}"/>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32" name="Picture 131">
                  <a:extLst>
                    <a:ext uri="{FF2B5EF4-FFF2-40B4-BE49-F238E27FC236}">
                      <a16:creationId xmlns:a16="http://schemas.microsoft.com/office/drawing/2014/main" id="{1DEE4301-B2B6-F841-B946-1BEC7626909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33" name="Picture 132">
                  <a:extLst>
                    <a:ext uri="{FF2B5EF4-FFF2-40B4-BE49-F238E27FC236}">
                      <a16:creationId xmlns:a16="http://schemas.microsoft.com/office/drawing/2014/main" id="{2C85052E-798B-B14E-8BD2-F266CFCF2A3F}"/>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34" name="Picture 133">
                  <a:extLst>
                    <a:ext uri="{FF2B5EF4-FFF2-40B4-BE49-F238E27FC236}">
                      <a16:creationId xmlns:a16="http://schemas.microsoft.com/office/drawing/2014/main" id="{F771C328-43CE-934C-BFC8-6ED9A0A8788F}"/>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35" name="Picture 134">
                  <a:extLst>
                    <a:ext uri="{FF2B5EF4-FFF2-40B4-BE49-F238E27FC236}">
                      <a16:creationId xmlns:a16="http://schemas.microsoft.com/office/drawing/2014/main" id="{9D8C76E8-52C9-6548-AAE5-E472811F869B}"/>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73" name="Group 72">
              <a:extLst>
                <a:ext uri="{FF2B5EF4-FFF2-40B4-BE49-F238E27FC236}">
                  <a16:creationId xmlns:a16="http://schemas.microsoft.com/office/drawing/2014/main" id="{DCB83AAF-ED35-A049-AABF-C9135D5DD78A}"/>
                </a:ext>
              </a:extLst>
            </p:cNvPr>
            <p:cNvGrpSpPr/>
            <p:nvPr/>
          </p:nvGrpSpPr>
          <p:grpSpPr>
            <a:xfrm>
              <a:off x="6238877" y="4040917"/>
              <a:ext cx="5535674" cy="1647636"/>
              <a:chOff x="6238877" y="394369"/>
              <a:chExt cx="5535674" cy="1647636"/>
            </a:xfrm>
          </p:grpSpPr>
          <p:grpSp>
            <p:nvGrpSpPr>
              <p:cNvPr id="108" name="Group 107">
                <a:extLst>
                  <a:ext uri="{FF2B5EF4-FFF2-40B4-BE49-F238E27FC236}">
                    <a16:creationId xmlns:a16="http://schemas.microsoft.com/office/drawing/2014/main" id="{9F2E5089-B14A-9742-9076-60522A230567}"/>
                  </a:ext>
                </a:extLst>
              </p:cNvPr>
              <p:cNvGrpSpPr/>
              <p:nvPr/>
            </p:nvGrpSpPr>
            <p:grpSpPr>
              <a:xfrm>
                <a:off x="6238877" y="394369"/>
                <a:ext cx="5535674" cy="745936"/>
                <a:chOff x="6238877" y="394369"/>
                <a:chExt cx="5535674" cy="745936"/>
              </a:xfrm>
            </p:grpSpPr>
            <p:pic>
              <p:nvPicPr>
                <p:cNvPr id="118" name="Picture 117">
                  <a:extLst>
                    <a:ext uri="{FF2B5EF4-FFF2-40B4-BE49-F238E27FC236}">
                      <a16:creationId xmlns:a16="http://schemas.microsoft.com/office/drawing/2014/main" id="{E307ACCD-BBCA-AE49-8895-8B05C679DF7E}"/>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9" name="Picture 118">
                  <a:extLst>
                    <a:ext uri="{FF2B5EF4-FFF2-40B4-BE49-F238E27FC236}">
                      <a16:creationId xmlns:a16="http://schemas.microsoft.com/office/drawing/2014/main" id="{A351233D-9CD6-6848-8852-F6F9175E056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20" name="Picture 119">
                  <a:extLst>
                    <a:ext uri="{FF2B5EF4-FFF2-40B4-BE49-F238E27FC236}">
                      <a16:creationId xmlns:a16="http://schemas.microsoft.com/office/drawing/2014/main" id="{277C3285-4221-0E46-9C68-9E9756B39B21}"/>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21" name="Picture 120">
                  <a:extLst>
                    <a:ext uri="{FF2B5EF4-FFF2-40B4-BE49-F238E27FC236}">
                      <a16:creationId xmlns:a16="http://schemas.microsoft.com/office/drawing/2014/main" id="{34D9B167-B2D4-0441-B0D2-01D074A853E3}"/>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22" name="Picture 121">
                  <a:extLst>
                    <a:ext uri="{FF2B5EF4-FFF2-40B4-BE49-F238E27FC236}">
                      <a16:creationId xmlns:a16="http://schemas.microsoft.com/office/drawing/2014/main" id="{9CCDDCA1-DCC7-1F47-BF8B-DB65F0029CEE}"/>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23" name="Picture 122">
                  <a:extLst>
                    <a:ext uri="{FF2B5EF4-FFF2-40B4-BE49-F238E27FC236}">
                      <a16:creationId xmlns:a16="http://schemas.microsoft.com/office/drawing/2014/main" id="{AECD938B-175C-9442-BB8F-84775EBDFA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24" name="Picture 123">
                  <a:extLst>
                    <a:ext uri="{FF2B5EF4-FFF2-40B4-BE49-F238E27FC236}">
                      <a16:creationId xmlns:a16="http://schemas.microsoft.com/office/drawing/2014/main" id="{CC17190A-CBB2-1D46-9858-4011D7E31E6E}"/>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25" name="Picture 124">
                  <a:extLst>
                    <a:ext uri="{FF2B5EF4-FFF2-40B4-BE49-F238E27FC236}">
                      <a16:creationId xmlns:a16="http://schemas.microsoft.com/office/drawing/2014/main" id="{DB57266D-E7F2-6C41-9A2F-259C3330E910}"/>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09" name="Group 108">
                <a:extLst>
                  <a:ext uri="{FF2B5EF4-FFF2-40B4-BE49-F238E27FC236}">
                    <a16:creationId xmlns:a16="http://schemas.microsoft.com/office/drawing/2014/main" id="{23E64EBD-0CC7-4D49-ACA3-A47CB4725BCC}"/>
                  </a:ext>
                </a:extLst>
              </p:cNvPr>
              <p:cNvGrpSpPr/>
              <p:nvPr/>
            </p:nvGrpSpPr>
            <p:grpSpPr>
              <a:xfrm>
                <a:off x="6238877" y="1296069"/>
                <a:ext cx="5535674" cy="745936"/>
                <a:chOff x="6238877" y="394369"/>
                <a:chExt cx="5535674" cy="745936"/>
              </a:xfrm>
            </p:grpSpPr>
            <p:pic>
              <p:nvPicPr>
                <p:cNvPr id="110" name="Picture 109">
                  <a:extLst>
                    <a:ext uri="{FF2B5EF4-FFF2-40B4-BE49-F238E27FC236}">
                      <a16:creationId xmlns:a16="http://schemas.microsoft.com/office/drawing/2014/main" id="{1FF296B1-7A51-4B4A-B3A1-551F3A9713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1" name="Picture 110">
                  <a:extLst>
                    <a:ext uri="{FF2B5EF4-FFF2-40B4-BE49-F238E27FC236}">
                      <a16:creationId xmlns:a16="http://schemas.microsoft.com/office/drawing/2014/main" id="{AA29D605-CC41-A349-896C-A8D6479F903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12" name="Picture 111">
                  <a:extLst>
                    <a:ext uri="{FF2B5EF4-FFF2-40B4-BE49-F238E27FC236}">
                      <a16:creationId xmlns:a16="http://schemas.microsoft.com/office/drawing/2014/main" id="{F114C4A5-23E3-A049-B69C-EF24A0F9F343}"/>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13" name="Picture 112">
                  <a:extLst>
                    <a:ext uri="{FF2B5EF4-FFF2-40B4-BE49-F238E27FC236}">
                      <a16:creationId xmlns:a16="http://schemas.microsoft.com/office/drawing/2014/main" id="{A3B29882-F403-DD4F-8208-A2A8236E0C18}"/>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14" name="Picture 113">
                  <a:extLst>
                    <a:ext uri="{FF2B5EF4-FFF2-40B4-BE49-F238E27FC236}">
                      <a16:creationId xmlns:a16="http://schemas.microsoft.com/office/drawing/2014/main" id="{05A10E24-E52A-C747-AD4D-40EF34531FF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15" name="Picture 114">
                  <a:extLst>
                    <a:ext uri="{FF2B5EF4-FFF2-40B4-BE49-F238E27FC236}">
                      <a16:creationId xmlns:a16="http://schemas.microsoft.com/office/drawing/2014/main" id="{C632C53E-7600-F74B-8F21-4D13EB32381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16" name="Picture 115">
                  <a:extLst>
                    <a:ext uri="{FF2B5EF4-FFF2-40B4-BE49-F238E27FC236}">
                      <a16:creationId xmlns:a16="http://schemas.microsoft.com/office/drawing/2014/main" id="{467130D2-0288-FC41-95CB-AD693680B146}"/>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17" name="Picture 116">
                  <a:extLst>
                    <a:ext uri="{FF2B5EF4-FFF2-40B4-BE49-F238E27FC236}">
                      <a16:creationId xmlns:a16="http://schemas.microsoft.com/office/drawing/2014/main" id="{51D82F32-1082-6346-B416-BC0451498194}"/>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94" name="Group 93">
              <a:extLst>
                <a:ext uri="{FF2B5EF4-FFF2-40B4-BE49-F238E27FC236}">
                  <a16:creationId xmlns:a16="http://schemas.microsoft.com/office/drawing/2014/main" id="{9A6ADF50-385A-BC42-835D-88DD173D0116}"/>
                </a:ext>
              </a:extLst>
            </p:cNvPr>
            <p:cNvGrpSpPr/>
            <p:nvPr/>
          </p:nvGrpSpPr>
          <p:grpSpPr>
            <a:xfrm>
              <a:off x="6238877" y="5849169"/>
              <a:ext cx="5535674" cy="745936"/>
              <a:chOff x="6238877" y="394369"/>
              <a:chExt cx="5535674" cy="745936"/>
            </a:xfrm>
          </p:grpSpPr>
          <p:pic>
            <p:nvPicPr>
              <p:cNvPr id="100" name="Picture 99">
                <a:extLst>
                  <a:ext uri="{FF2B5EF4-FFF2-40B4-BE49-F238E27FC236}">
                    <a16:creationId xmlns:a16="http://schemas.microsoft.com/office/drawing/2014/main" id="{7216A813-9927-474A-9346-22AD4166DF38}"/>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01" name="Picture 100">
                <a:extLst>
                  <a:ext uri="{FF2B5EF4-FFF2-40B4-BE49-F238E27FC236}">
                    <a16:creationId xmlns:a16="http://schemas.microsoft.com/office/drawing/2014/main" id="{C833EEB0-8A54-8C4F-9F31-095D65E5F921}"/>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02" name="Picture 101">
                <a:extLst>
                  <a:ext uri="{FF2B5EF4-FFF2-40B4-BE49-F238E27FC236}">
                    <a16:creationId xmlns:a16="http://schemas.microsoft.com/office/drawing/2014/main" id="{0E3CE198-FFF3-0148-8E3C-8C8C97BF7302}"/>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03" name="Picture 102">
                <a:extLst>
                  <a:ext uri="{FF2B5EF4-FFF2-40B4-BE49-F238E27FC236}">
                    <a16:creationId xmlns:a16="http://schemas.microsoft.com/office/drawing/2014/main" id="{F1A5920D-F829-9F4A-9F11-10A18A2AC19F}"/>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04" name="Picture 103">
                <a:extLst>
                  <a:ext uri="{FF2B5EF4-FFF2-40B4-BE49-F238E27FC236}">
                    <a16:creationId xmlns:a16="http://schemas.microsoft.com/office/drawing/2014/main" id="{DB354C7E-F478-3B49-B934-9DC40AE5A38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05" name="Picture 104">
                <a:extLst>
                  <a:ext uri="{FF2B5EF4-FFF2-40B4-BE49-F238E27FC236}">
                    <a16:creationId xmlns:a16="http://schemas.microsoft.com/office/drawing/2014/main" id="{414AB046-41C4-1745-A7B1-7E09B8FAB1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06" name="Picture 105">
                <a:extLst>
                  <a:ext uri="{FF2B5EF4-FFF2-40B4-BE49-F238E27FC236}">
                    <a16:creationId xmlns:a16="http://schemas.microsoft.com/office/drawing/2014/main" id="{32FC108E-C2C8-7441-BF15-CF6069DD3C3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07" name="Picture 106">
                <a:extLst>
                  <a:ext uri="{FF2B5EF4-FFF2-40B4-BE49-F238E27FC236}">
                    <a16:creationId xmlns:a16="http://schemas.microsoft.com/office/drawing/2014/main" id="{E8597C6A-420F-8245-BFA2-63D986C93307}"/>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5" name="Group 74">
              <a:extLst>
                <a:ext uri="{FF2B5EF4-FFF2-40B4-BE49-F238E27FC236}">
                  <a16:creationId xmlns:a16="http://schemas.microsoft.com/office/drawing/2014/main" id="{92FA1534-222E-8548-BE10-6BD43E625F8E}"/>
                </a:ext>
              </a:extLst>
            </p:cNvPr>
            <p:cNvGrpSpPr/>
            <p:nvPr/>
          </p:nvGrpSpPr>
          <p:grpSpPr>
            <a:xfrm>
              <a:off x="6238877" y="393700"/>
              <a:ext cx="5535674" cy="1647636"/>
              <a:chOff x="6238877" y="394369"/>
              <a:chExt cx="5535674" cy="1647636"/>
            </a:xfrm>
          </p:grpSpPr>
          <p:grpSp>
            <p:nvGrpSpPr>
              <p:cNvPr id="76" name="Group 75">
                <a:extLst>
                  <a:ext uri="{FF2B5EF4-FFF2-40B4-BE49-F238E27FC236}">
                    <a16:creationId xmlns:a16="http://schemas.microsoft.com/office/drawing/2014/main" id="{7BEB31E0-20EA-4240-A4EA-04B73BE64A45}"/>
                  </a:ext>
                </a:extLst>
              </p:cNvPr>
              <p:cNvGrpSpPr/>
              <p:nvPr/>
            </p:nvGrpSpPr>
            <p:grpSpPr>
              <a:xfrm>
                <a:off x="6238877" y="394369"/>
                <a:ext cx="5535674" cy="745936"/>
                <a:chOff x="6238877" y="394369"/>
                <a:chExt cx="5535674" cy="745936"/>
              </a:xfrm>
            </p:grpSpPr>
            <p:pic>
              <p:nvPicPr>
                <p:cNvPr id="86" name="Picture 85">
                  <a:extLst>
                    <a:ext uri="{FF2B5EF4-FFF2-40B4-BE49-F238E27FC236}">
                      <a16:creationId xmlns:a16="http://schemas.microsoft.com/office/drawing/2014/main" id="{EE8A6203-080A-3244-B4A5-7B946ABB0E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87" name="Picture 86">
                  <a:extLst>
                    <a:ext uri="{FF2B5EF4-FFF2-40B4-BE49-F238E27FC236}">
                      <a16:creationId xmlns:a16="http://schemas.microsoft.com/office/drawing/2014/main" id="{F33A84E0-5F64-174C-BDDA-D902AFDEB126}"/>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8" name="Picture 87">
                  <a:extLst>
                    <a:ext uri="{FF2B5EF4-FFF2-40B4-BE49-F238E27FC236}">
                      <a16:creationId xmlns:a16="http://schemas.microsoft.com/office/drawing/2014/main" id="{A7C103F6-8E3E-E54C-92C0-E3CF3F05E86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9" name="Picture 88">
                  <a:extLst>
                    <a:ext uri="{FF2B5EF4-FFF2-40B4-BE49-F238E27FC236}">
                      <a16:creationId xmlns:a16="http://schemas.microsoft.com/office/drawing/2014/main" id="{92E22192-B46E-134E-92CB-F452533EF2DE}"/>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90" name="Picture 89">
                  <a:extLst>
                    <a:ext uri="{FF2B5EF4-FFF2-40B4-BE49-F238E27FC236}">
                      <a16:creationId xmlns:a16="http://schemas.microsoft.com/office/drawing/2014/main" id="{3D85E242-7AB2-1440-A337-5A15469A2CB4}"/>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91" name="Picture 90">
                  <a:extLst>
                    <a:ext uri="{FF2B5EF4-FFF2-40B4-BE49-F238E27FC236}">
                      <a16:creationId xmlns:a16="http://schemas.microsoft.com/office/drawing/2014/main" id="{C055E234-79A9-0F49-9922-ED49BFC0866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92" name="Picture 91">
                  <a:extLst>
                    <a:ext uri="{FF2B5EF4-FFF2-40B4-BE49-F238E27FC236}">
                      <a16:creationId xmlns:a16="http://schemas.microsoft.com/office/drawing/2014/main" id="{84AAAE29-ADEF-224C-AFD4-E75C849A4B6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93" name="Picture 92">
                  <a:extLst>
                    <a:ext uri="{FF2B5EF4-FFF2-40B4-BE49-F238E27FC236}">
                      <a16:creationId xmlns:a16="http://schemas.microsoft.com/office/drawing/2014/main" id="{2F6B299E-B5B2-3949-AFDC-9602C2C7BEAA}"/>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7" name="Group 76">
                <a:extLst>
                  <a:ext uri="{FF2B5EF4-FFF2-40B4-BE49-F238E27FC236}">
                    <a16:creationId xmlns:a16="http://schemas.microsoft.com/office/drawing/2014/main" id="{ADEDE811-86B0-3C41-977A-A795C3B1D5BF}"/>
                  </a:ext>
                </a:extLst>
              </p:cNvPr>
              <p:cNvGrpSpPr/>
              <p:nvPr/>
            </p:nvGrpSpPr>
            <p:grpSpPr>
              <a:xfrm>
                <a:off x="6238877" y="1296069"/>
                <a:ext cx="5535674" cy="745936"/>
                <a:chOff x="6238877" y="394369"/>
                <a:chExt cx="5535674" cy="745936"/>
              </a:xfrm>
            </p:grpSpPr>
            <p:pic>
              <p:nvPicPr>
                <p:cNvPr id="78" name="Picture 77">
                  <a:extLst>
                    <a:ext uri="{FF2B5EF4-FFF2-40B4-BE49-F238E27FC236}">
                      <a16:creationId xmlns:a16="http://schemas.microsoft.com/office/drawing/2014/main" id="{96315FAB-71BA-DD45-9FDE-003EF845F219}"/>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79" name="Picture 78">
                  <a:extLst>
                    <a:ext uri="{FF2B5EF4-FFF2-40B4-BE49-F238E27FC236}">
                      <a16:creationId xmlns:a16="http://schemas.microsoft.com/office/drawing/2014/main" id="{501289DC-2B2D-3442-A8C0-B530C86A2729}"/>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0" name="Picture 79">
                  <a:extLst>
                    <a:ext uri="{FF2B5EF4-FFF2-40B4-BE49-F238E27FC236}">
                      <a16:creationId xmlns:a16="http://schemas.microsoft.com/office/drawing/2014/main" id="{F436110F-0A4F-1348-A72A-F0A0220CB4D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1" name="Picture 80">
                  <a:extLst>
                    <a:ext uri="{FF2B5EF4-FFF2-40B4-BE49-F238E27FC236}">
                      <a16:creationId xmlns:a16="http://schemas.microsoft.com/office/drawing/2014/main" id="{C899B11D-2E31-DB4B-8349-31FB018FA2D4}"/>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82" name="Picture 81">
                  <a:extLst>
                    <a:ext uri="{FF2B5EF4-FFF2-40B4-BE49-F238E27FC236}">
                      <a16:creationId xmlns:a16="http://schemas.microsoft.com/office/drawing/2014/main" id="{806B2C14-4DE8-2C46-B7B5-A5E0EFAAB4B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83" name="Picture 82">
                  <a:extLst>
                    <a:ext uri="{FF2B5EF4-FFF2-40B4-BE49-F238E27FC236}">
                      <a16:creationId xmlns:a16="http://schemas.microsoft.com/office/drawing/2014/main" id="{28D99548-CAAA-8444-AB35-AD2FF29CAF46}"/>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84" name="Picture 83">
                  <a:extLst>
                    <a:ext uri="{FF2B5EF4-FFF2-40B4-BE49-F238E27FC236}">
                      <a16:creationId xmlns:a16="http://schemas.microsoft.com/office/drawing/2014/main" id="{E8FD8D8E-AD81-0E43-8F97-1EBA72F57A8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85" name="Picture 84">
                  <a:extLst>
                    <a:ext uri="{FF2B5EF4-FFF2-40B4-BE49-F238E27FC236}">
                      <a16:creationId xmlns:a16="http://schemas.microsoft.com/office/drawing/2014/main" id="{CADE6C59-ECFB-2D46-A24B-8618A32834C6}"/>
                    </a:ext>
                  </a:extLst>
                </p:cNvPr>
                <p:cNvPicPr>
                  <a:picLocks noChangeAspect="1"/>
                </p:cNvPicPr>
                <p:nvPr/>
              </p:nvPicPr>
              <p:blipFill>
                <a:blip r:embed="rId3"/>
                <a:stretch>
                  <a:fillRect/>
                </a:stretch>
              </p:blipFill>
              <p:spPr>
                <a:xfrm>
                  <a:off x="6988177" y="718879"/>
                  <a:ext cx="244653" cy="421426"/>
                </a:xfrm>
                <a:prstGeom prst="rect">
                  <a:avLst/>
                </a:prstGeom>
              </p:spPr>
            </p:pic>
          </p:grpSp>
        </p:grpSp>
      </p:grpSp>
    </p:spTree>
    <p:extLst>
      <p:ext uri="{BB962C8B-B14F-4D97-AF65-F5344CB8AC3E}">
        <p14:creationId xmlns:p14="http://schemas.microsoft.com/office/powerpoint/2010/main" val="14787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PINNER Patter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9" name="Picture 8">
            <a:extLst>
              <a:ext uri="{FF2B5EF4-FFF2-40B4-BE49-F238E27FC236}">
                <a16:creationId xmlns:a16="http://schemas.microsoft.com/office/drawing/2014/main" id="{61BCAFD9-532B-BCDF-AF58-875BA35641F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0641"/>
          <a:stretch/>
        </p:blipFill>
        <p:spPr>
          <a:xfrm>
            <a:off x="5478904" y="1573589"/>
            <a:ext cx="6713096" cy="5284411"/>
          </a:xfrm>
          <a:prstGeom prst="rect">
            <a:avLst/>
          </a:prstGeom>
        </p:spPr>
      </p:pic>
    </p:spTree>
    <p:extLst>
      <p:ext uri="{BB962C8B-B14F-4D97-AF65-F5344CB8AC3E}">
        <p14:creationId xmlns:p14="http://schemas.microsoft.com/office/powerpoint/2010/main" val="6039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le: DATA DRIVEN INSIGHTS HERO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19" name="Picture 18">
            <a:extLst>
              <a:ext uri="{FF2B5EF4-FFF2-40B4-BE49-F238E27FC236}">
                <a16:creationId xmlns:a16="http://schemas.microsoft.com/office/drawing/2014/main" id="{679A7C02-4304-DE2C-0BD6-64711FB541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542" t="-535" r="24075" b="549"/>
          <a:stretch/>
        </p:blipFill>
        <p:spPr>
          <a:xfrm>
            <a:off x="6980373" y="1"/>
            <a:ext cx="4436534" cy="6858000"/>
          </a:xfrm>
          <a:prstGeom prst="rect">
            <a:avLst/>
          </a:prstGeom>
        </p:spPr>
      </p:pic>
    </p:spTree>
    <p:extLst>
      <p:ext uri="{BB962C8B-B14F-4D97-AF65-F5344CB8AC3E}">
        <p14:creationId xmlns:p14="http://schemas.microsoft.com/office/powerpoint/2010/main" val="243177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3"/>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719" r:id="rId4"/>
    <p:sldLayoutId id="2147483727" r:id="rId5"/>
    <p:sldLayoutId id="2147483668" r:id="rId6"/>
    <p:sldLayoutId id="2147483675" r:id="rId7"/>
    <p:sldLayoutId id="2147483716" r:id="rId8"/>
    <p:sldLayoutId id="2147483720" r:id="rId9"/>
    <p:sldLayoutId id="2147483734" r:id="rId10"/>
    <p:sldLayoutId id="2147483733" r:id="rId11"/>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7.xml"/><Relationship Id="rId16" Type="http://schemas.openxmlformats.org/officeDocument/2006/relationships/diagramColors" Target="../diagrams/colors1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3.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3.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Technical Session</a:t>
            </a:r>
            <a:br>
              <a:rPr lang="en-US" sz="2800" dirty="0"/>
            </a:br>
            <a:r>
              <a:rPr lang="en-US" sz="2800" dirty="0"/>
              <a:t>The Basics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February 2024</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txBody>
          <a:bodyPr/>
          <a:lstStyle/>
          <a:p>
            <a:endParaRPr lang="en-US"/>
          </a:p>
        </p:txBody>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Web Architecture</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12</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02366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411480" y="1820426"/>
            <a:ext cx="5266716" cy="3569442"/>
          </a:xfrm>
          <a:prstGeom prst="rect">
            <a:avLst/>
          </a:prstGeom>
        </p:spPr>
      </p:pic>
      <p:pic>
        <p:nvPicPr>
          <p:cNvPr id="5" name="Picture 4">
            <a:extLst>
              <a:ext uri="{FF2B5EF4-FFF2-40B4-BE49-F238E27FC236}">
                <a16:creationId xmlns:a16="http://schemas.microsoft.com/office/drawing/2014/main" id="{C0C1C40E-6689-4136-886F-A5E87C6CD4E7}"/>
              </a:ext>
            </a:extLst>
          </p:cNvPr>
          <p:cNvPicPr>
            <a:picLocks noChangeAspect="1"/>
          </p:cNvPicPr>
          <p:nvPr/>
        </p:nvPicPr>
        <p:blipFill>
          <a:blip r:embed="rId4"/>
          <a:stretch>
            <a:fillRect/>
          </a:stretch>
        </p:blipFill>
        <p:spPr>
          <a:xfrm>
            <a:off x="6285177" y="2407192"/>
            <a:ext cx="4980617" cy="3569442"/>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6"/>
          <a:stretch>
            <a:fillRect/>
          </a:stretch>
        </p:blipFill>
        <p:spPr>
          <a:xfrm>
            <a:off x="4611787" y="4559308"/>
            <a:ext cx="1644345" cy="3256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7"/>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8"/>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9"/>
          <a:stretch>
            <a:fillRect/>
          </a:stretch>
        </p:blipFill>
        <p:spPr>
          <a:xfrm>
            <a:off x="6887307" y="1951267"/>
            <a:ext cx="2141148" cy="529273"/>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0"/>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1"/>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2"/>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3"/>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4"/>
          <a:stretch>
            <a:fillRect/>
          </a:stretch>
        </p:blipFill>
        <p:spPr>
          <a:xfrm>
            <a:off x="411762" y="4120678"/>
            <a:ext cx="1644345" cy="886274"/>
          </a:xfrm>
          <a:prstGeom prst="rect">
            <a:avLst/>
          </a:prstGeom>
        </p:spPr>
      </p:pic>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507420" y="2207137"/>
            <a:ext cx="6526009" cy="2923877"/>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2022,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0989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2693114-4E3C-2437-249F-140877DCDCA3}"/>
              </a:ext>
            </a:extLst>
          </p:cNvPr>
          <p:cNvSpPr txBox="1"/>
          <p:nvPr/>
        </p:nvSpPr>
        <p:spPr>
          <a:xfrm>
            <a:off x="6096001" y="5166931"/>
            <a:ext cx="5669278" cy="1107867"/>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Subclassing</a:t>
            </a:r>
          </a:p>
          <a:p>
            <a:pPr marL="914272" lvl="1" indent="-342797">
              <a:buFont typeface="Arial" panose="020B0604020202020204" pitchFamily="34" charset="0"/>
              <a:buChar char="•"/>
            </a:pPr>
            <a:r>
              <a:rPr lang="en-US" sz="1600" dirty="0"/>
              <a:t>With all mappers accessing the base class, the framework has been extended to map subclassed fields</a:t>
            </a:r>
          </a:p>
        </p:txBody>
      </p:sp>
    </p:spTree>
    <p:extLst>
      <p:ext uri="{BB962C8B-B14F-4D97-AF65-F5344CB8AC3E}">
        <p14:creationId xmlns:p14="http://schemas.microsoft.com/office/powerpoint/2010/main" val="4022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p:txBody>
          <a:bodyPr/>
          <a:lstStyle/>
          <a:p>
            <a:r>
              <a:rPr lang="en-US" sz="4000" dirty="0"/>
              <a:t>Vision</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Software Architecture</a:t>
            </a:r>
          </a:p>
        </p:txBody>
      </p:sp>
      <p:sp>
        <p:nvSpPr>
          <p:cNvPr id="4" name="Text Placeholder 2">
            <a:extLst>
              <a:ext uri="{FF2B5EF4-FFF2-40B4-BE49-F238E27FC236}">
                <a16:creationId xmlns:a16="http://schemas.microsoft.com/office/drawing/2014/main" id="{934980BE-0131-9824-EBF4-CD1499CBC066}"/>
              </a:ext>
            </a:extLst>
          </p:cNvPr>
          <p:cNvSpPr txBox="1">
            <a:spLocks/>
          </p:cNvSpPr>
          <p:nvPr/>
        </p:nvSpPr>
        <p:spPr>
          <a:xfrm>
            <a:off x="411479" y="2324100"/>
            <a:ext cx="5465214"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the future</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435503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171338" indent="-285750">
              <a:lnSpc>
                <a:spcPct val="150000"/>
              </a:lnSpc>
              <a:buFont typeface="Arial" panose="020B0604020202020204" pitchFamily="34" charset="0"/>
              <a:buChar char="•"/>
              <a:tabLst>
                <a:tab pos="357081" algn="l"/>
              </a:tabLst>
            </a:pPr>
            <a:r>
              <a:rPr lang="en-US" dirty="0"/>
              <a:t>Check CommonCore.chm in Web SDK</a:t>
            </a:r>
          </a:p>
          <a:p>
            <a:pPr marL="628452" lvl="1" indent="-285664">
              <a:lnSpc>
                <a:spcPct val="150000"/>
              </a:lnSpc>
              <a:tabLst>
                <a:tab pos="357081" algn="l"/>
              </a:tabLst>
            </a:pP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3" y="309832"/>
            <a:ext cx="6608137" cy="594360"/>
          </a:xfrm>
        </p:spPr>
        <p:txBody>
          <a:bodyPr/>
          <a:lstStyle/>
          <a:p>
            <a:r>
              <a:rPr lang="en-US" sz="4000" dirty="0"/>
              <a:t>Multiple Deployments</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3" y="1024338"/>
            <a:ext cx="3820450" cy="1243584"/>
          </a:xfrm>
        </p:spPr>
        <p:txBody>
          <a:bodyPr/>
          <a:lstStyle/>
          <a:p>
            <a:r>
              <a:rPr lang="en-US" sz="2400" b="0" dirty="0"/>
              <a:t>One Product</a:t>
            </a:r>
          </a:p>
        </p:txBody>
      </p:sp>
      <p:sp>
        <p:nvSpPr>
          <p:cNvPr id="4" name="Content Placeholder 2">
            <a:extLst>
              <a:ext uri="{FF2B5EF4-FFF2-40B4-BE49-F238E27FC236}">
                <a16:creationId xmlns:a16="http://schemas.microsoft.com/office/drawing/2014/main" id="{63C90CA5-E812-53A2-E8DD-C377B7B335A6}"/>
              </a:ext>
            </a:extLst>
          </p:cNvPr>
          <p:cNvSpPr txBox="1">
            <a:spLocks/>
          </p:cNvSpPr>
          <p:nvPr/>
        </p:nvSpPr>
        <p:spPr>
          <a:xfrm>
            <a:off x="500581" y="2313302"/>
            <a:ext cx="3401463"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Desktop</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Client/Server Install</a:t>
            </a:r>
          </a:p>
          <a:p>
            <a:pPr marL="400050" lvl="1" indent="-285750">
              <a:buFont typeface="Arial" panose="020B0604020202020204" pitchFamily="34" charset="0"/>
              <a:buChar char="•"/>
            </a:pPr>
            <a:r>
              <a:rPr lang="en-US" sz="1800" dirty="0"/>
              <a:t>Business logic layer</a:t>
            </a:r>
          </a:p>
          <a:p>
            <a:pPr marL="400050" lvl="1" indent="-285750">
              <a:buFont typeface="Arial" panose="020B0604020202020204" pitchFamily="34" charset="0"/>
              <a:buChar char="•"/>
            </a:pPr>
            <a:r>
              <a:rPr lang="en-US" sz="1800" dirty="0"/>
              <a:t>Database layer</a:t>
            </a:r>
          </a:p>
          <a:p>
            <a:pPr marL="400050" lvl="1" indent="-285750">
              <a:buFont typeface="Arial" panose="020B0604020202020204" pitchFamily="34" charset="0"/>
              <a:buChar char="•"/>
            </a:pPr>
            <a:r>
              <a:rPr lang="en-US" sz="1800" dirty="0"/>
              <a:t>Not browser based</a:t>
            </a:r>
          </a:p>
        </p:txBody>
      </p:sp>
      <p:sp>
        <p:nvSpPr>
          <p:cNvPr id="5" name="Content Placeholder 2">
            <a:extLst>
              <a:ext uri="{FF2B5EF4-FFF2-40B4-BE49-F238E27FC236}">
                <a16:creationId xmlns:a16="http://schemas.microsoft.com/office/drawing/2014/main" id="{4021F715-938B-F356-7AEA-282A3518D1C8}"/>
              </a:ext>
            </a:extLst>
          </p:cNvPr>
          <p:cNvSpPr txBox="1">
            <a:spLocks/>
          </p:cNvSpPr>
          <p:nvPr/>
        </p:nvSpPr>
        <p:spPr>
          <a:xfrm>
            <a:off x="3767373" y="2313302"/>
            <a:ext cx="3565934"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Web</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Web Server Install</a:t>
            </a:r>
          </a:p>
          <a:p>
            <a:pPr marL="742950" lvl="2" indent="-285750">
              <a:buFont typeface="Arial" panose="020B0604020202020204" pitchFamily="34" charset="0"/>
              <a:buChar char="•"/>
            </a:pPr>
            <a:r>
              <a:rPr lang="en-US" sz="1600" dirty="0"/>
              <a:t>Requires desktop components</a:t>
            </a:r>
          </a:p>
          <a:p>
            <a:pPr marL="400050" lvl="1" indent="-285750">
              <a:buFont typeface="Arial" panose="020B0604020202020204" pitchFamily="34" charset="0"/>
              <a:buChar char="•"/>
            </a:pPr>
            <a:r>
              <a:rPr lang="en-US" sz="1800" dirty="0"/>
              <a:t>Same business logic layer</a:t>
            </a:r>
          </a:p>
          <a:p>
            <a:pPr marL="400050" lvl="1" indent="-285750">
              <a:buFont typeface="Arial" panose="020B0604020202020204" pitchFamily="34" charset="0"/>
              <a:buChar char="•"/>
            </a:pPr>
            <a:r>
              <a:rPr lang="en-US" sz="1800" dirty="0"/>
              <a:t>Same database layer</a:t>
            </a:r>
          </a:p>
          <a:p>
            <a:pPr marL="400050" lvl="1" indent="-285750">
              <a:buFont typeface="Arial" panose="020B0604020202020204" pitchFamily="34" charset="0"/>
              <a:buChar char="•"/>
            </a:pPr>
            <a:r>
              <a:rPr lang="en-US" sz="1800" dirty="0"/>
              <a:t>Hybrid </a:t>
            </a:r>
          </a:p>
          <a:p>
            <a:pPr marL="742950" lvl="2" indent="-285750">
              <a:buFont typeface="Arial" panose="020B0604020202020204" pitchFamily="34" charset="0"/>
              <a:buChar char="•"/>
            </a:pPr>
            <a:r>
              <a:rPr lang="en-US" sz="1600" dirty="0"/>
              <a:t>Tethered and untethered</a:t>
            </a:r>
          </a:p>
          <a:p>
            <a:pPr marL="400050" lvl="1" indent="-285750">
              <a:buFont typeface="Arial" panose="020B0604020202020204" pitchFamily="34" charset="0"/>
              <a:buChar char="•"/>
            </a:pPr>
            <a:r>
              <a:rPr lang="en-US" sz="1800" dirty="0"/>
              <a:t>Keep your investment, training, relationships</a:t>
            </a:r>
          </a:p>
          <a:p>
            <a:pPr marL="4000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108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sz="4000" dirty="0"/>
              <a:t>Web Architecture</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a:xfrm>
            <a:off x="368498" y="904192"/>
            <a:ext cx="3820451" cy="1243584"/>
          </a:xfrm>
        </p:spPr>
        <p:txBody>
          <a:bodyPr/>
          <a:lstStyle/>
          <a:p>
            <a:r>
              <a:rPr lang="en-US" dirty="0"/>
              <a:t>Customization</a:t>
            </a:r>
          </a:p>
        </p:txBody>
      </p:sp>
      <p:pic>
        <p:nvPicPr>
          <p:cNvPr id="12" name="Picture Placeholder 11">
            <a:extLst>
              <a:ext uri="{FF2B5EF4-FFF2-40B4-BE49-F238E27FC236}">
                <a16:creationId xmlns:a16="http://schemas.microsoft.com/office/drawing/2014/main" id="{02C3484D-C071-D260-178A-A2B2F44B8A6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54749" y="0"/>
            <a:ext cx="5963085" cy="6858008"/>
          </a:xfrm>
        </p:spPr>
      </p:pic>
      <p:sp>
        <p:nvSpPr>
          <p:cNvPr id="6" name="Content Placeholder 2">
            <a:extLst>
              <a:ext uri="{FF2B5EF4-FFF2-40B4-BE49-F238E27FC236}">
                <a16:creationId xmlns:a16="http://schemas.microsoft.com/office/drawing/2014/main" id="{ED0562EC-6015-BC16-CB23-7DBC989C6DEF}"/>
              </a:ext>
            </a:extLst>
          </p:cNvPr>
          <p:cNvSpPr txBox="1">
            <a:spLocks/>
          </p:cNvSpPr>
          <p:nvPr/>
        </p:nvSpPr>
        <p:spPr>
          <a:xfrm>
            <a:off x="420623" y="1981924"/>
            <a:ext cx="5834125"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Sage 300 UI Customization Wizards</a:t>
            </a:r>
          </a:p>
          <a:p>
            <a:pPr marL="400050" lvl="1" indent="-285750">
              <a:buFont typeface="Arial" panose="020B0604020202020204" pitchFamily="34" charset="0"/>
              <a:buChar char="•"/>
            </a:pPr>
            <a:r>
              <a:rPr lang="en-US" sz="1800" dirty="0"/>
              <a:t>Standalone wizard to create JSON for manifest and XML for controls</a:t>
            </a:r>
          </a:p>
          <a:p>
            <a:pPr marL="400050" lvl="1" indent="-285750">
              <a:buFont typeface="Arial" panose="020B0604020202020204" pitchFamily="34" charset="0"/>
              <a:buChar char="•"/>
            </a:pPr>
            <a:r>
              <a:rPr lang="en-US" sz="1800" dirty="0"/>
              <a:t>Plugin wizard in Visual Studio for endpoints</a:t>
            </a:r>
          </a:p>
          <a:p>
            <a:pPr marL="285750" indent="-285750">
              <a:buFont typeface="Arial" panose="020B0604020202020204" pitchFamily="34" charset="0"/>
              <a:buChar char="•"/>
            </a:pPr>
            <a:r>
              <a:rPr lang="en-US" sz="1800" dirty="0"/>
              <a:t>Tutorials / Documentation / Samples</a:t>
            </a:r>
          </a:p>
          <a:p>
            <a:pPr marL="285750" indent="-285750">
              <a:buFont typeface="Arial" panose="020B0604020202020204" pitchFamily="34" charset="0"/>
              <a:buChar char="•"/>
            </a:pPr>
            <a:r>
              <a:rPr lang="en-US" sz="1800" dirty="0"/>
              <a:t>Multiple customizations for the same screen</a:t>
            </a:r>
          </a:p>
          <a:p>
            <a:pPr marL="285750" indent="-285750">
              <a:buFont typeface="Arial" panose="020B0604020202020204" pitchFamily="34" charset="0"/>
              <a:buChar char="•"/>
            </a:pPr>
            <a:r>
              <a:rPr lang="en-US" sz="1800" dirty="0"/>
              <a:t>Participation not inheritance</a:t>
            </a:r>
          </a:p>
          <a:p>
            <a:pPr marL="285750" indent="-285750">
              <a:buFont typeface="Arial" panose="020B0604020202020204" pitchFamily="34" charset="0"/>
              <a:buChar char="•"/>
            </a:pPr>
            <a:r>
              <a:rPr lang="en-US" sz="1800" dirty="0"/>
              <a:t>Sage 300 Admin Configuration screen</a:t>
            </a:r>
          </a:p>
          <a:p>
            <a:pPr marL="285750" indent="-285750">
              <a:buFont typeface="Arial" panose="020B0604020202020204" pitchFamily="34" charset="0"/>
              <a:buChar char="•"/>
            </a:pPr>
            <a:r>
              <a:rPr lang="en-US" sz="1800" dirty="0"/>
              <a:t>Enable / Disable and arrange priorities per customization</a:t>
            </a:r>
          </a:p>
          <a:p>
            <a:pPr marL="285750" indent="-285750">
              <a:buFont typeface="Arial" panose="020B0604020202020204" pitchFamily="34" charset="0"/>
              <a:buChar char="•"/>
            </a:pPr>
            <a:r>
              <a:rPr lang="en-US" sz="1800" dirty="0"/>
              <a:t>Subclassed properties available 1</a:t>
            </a:r>
            <a:r>
              <a:rPr lang="en-US" sz="1800" baseline="30000" dirty="0"/>
              <a:t>st</a:t>
            </a:r>
            <a:r>
              <a:rPr lang="en-US" sz="1800" dirty="0"/>
              <a:t> class properties</a:t>
            </a:r>
          </a:p>
        </p:txBody>
      </p:sp>
    </p:spTree>
    <p:extLst>
      <p:ext uri="{BB962C8B-B14F-4D97-AF65-F5344CB8AC3E}">
        <p14:creationId xmlns:p14="http://schemas.microsoft.com/office/powerpoint/2010/main" val="288897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13" name="Graphic 12">
            <a:extLst>
              <a:ext uri="{FF2B5EF4-FFF2-40B4-BE49-F238E27FC236}">
                <a16:creationId xmlns:a16="http://schemas.microsoft.com/office/drawing/2014/main" id="{DF3CD748-7539-EB41-154A-C70C3D6C4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6635" y="2208646"/>
            <a:ext cx="2772795" cy="2772795"/>
          </a:xfrm>
          <a:prstGeom prst="rect">
            <a:avLst/>
          </a:prstGeom>
        </p:spPr>
      </p:pic>
      <p:pic>
        <p:nvPicPr>
          <p:cNvPr id="15" name="Graphic 14">
            <a:extLst>
              <a:ext uri="{FF2B5EF4-FFF2-40B4-BE49-F238E27FC236}">
                <a16:creationId xmlns:a16="http://schemas.microsoft.com/office/drawing/2014/main" id="{8B84F9F0-A123-F3EC-F099-3AC592485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1310" y="2208646"/>
            <a:ext cx="2772796" cy="2772796"/>
          </a:xfrm>
          <a:prstGeom prst="rect">
            <a:avLst/>
          </a:prstGeom>
        </p:spPr>
      </p:pic>
      <p:sp>
        <p:nvSpPr>
          <p:cNvPr id="18" name="Subtitle 2">
            <a:extLst>
              <a:ext uri="{FF2B5EF4-FFF2-40B4-BE49-F238E27FC236}">
                <a16:creationId xmlns:a16="http://schemas.microsoft.com/office/drawing/2014/main" id="{71347450-9BE5-8F3B-C911-317CCC035379}"/>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Developer uses wizard to create customization</a:t>
            </a:r>
          </a:p>
        </p:txBody>
      </p:sp>
      <p:pic>
        <p:nvPicPr>
          <p:cNvPr id="20" name="Graphic 19">
            <a:extLst>
              <a:ext uri="{FF2B5EF4-FFF2-40B4-BE49-F238E27FC236}">
                <a16:creationId xmlns:a16="http://schemas.microsoft.com/office/drawing/2014/main" id="{4E6F0078-9B4D-320A-D527-CEC9770620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986" y="2208647"/>
            <a:ext cx="2772795" cy="2772795"/>
          </a:xfrm>
          <a:prstGeom prst="rect">
            <a:avLst/>
          </a:prstGeom>
        </p:spPr>
      </p:pic>
      <p:pic>
        <p:nvPicPr>
          <p:cNvPr id="22" name="Picture 21">
            <a:extLst>
              <a:ext uri="{FF2B5EF4-FFF2-40B4-BE49-F238E27FC236}">
                <a16:creationId xmlns:a16="http://schemas.microsoft.com/office/drawing/2014/main" id="{629DAC23-5802-D7DC-F7E3-B3339BAEF0C5}"/>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23" name="Picture 22">
            <a:extLst>
              <a:ext uri="{FF2B5EF4-FFF2-40B4-BE49-F238E27FC236}">
                <a16:creationId xmlns:a16="http://schemas.microsoft.com/office/drawing/2014/main" id="{B65B8160-F083-D8B8-BFA9-5F40F086A256}"/>
              </a:ext>
            </a:extLst>
          </p:cNvPr>
          <p:cNvPicPr>
            <a:picLocks noChangeAspect="1"/>
          </p:cNvPicPr>
          <p:nvPr/>
        </p:nvPicPr>
        <p:blipFill>
          <a:blip r:embed="rId9"/>
          <a:stretch>
            <a:fillRect/>
          </a:stretch>
        </p:blipFill>
        <p:spPr>
          <a:xfrm>
            <a:off x="7533336" y="3186639"/>
            <a:ext cx="824068" cy="824068"/>
          </a:xfrm>
          <a:prstGeom prst="rect">
            <a:avLst/>
          </a:prstGeom>
        </p:spPr>
      </p:pic>
      <p:sp>
        <p:nvSpPr>
          <p:cNvPr id="24" name="Subtitle 2">
            <a:extLst>
              <a:ext uri="{FF2B5EF4-FFF2-40B4-BE49-F238E27FC236}">
                <a16:creationId xmlns:a16="http://schemas.microsoft.com/office/drawing/2014/main" id="{CA9B09FA-0EE7-FBCA-623A-34E00381BBEB}"/>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Bundle contains multiple files</a:t>
            </a:r>
          </a:p>
        </p:txBody>
      </p:sp>
      <p:sp>
        <p:nvSpPr>
          <p:cNvPr id="25" name="Subtitle 2">
            <a:extLst>
              <a:ext uri="{FF2B5EF4-FFF2-40B4-BE49-F238E27FC236}">
                <a16:creationId xmlns:a16="http://schemas.microsoft.com/office/drawing/2014/main" id="{D15B09CA-D39D-6B40-6F16-FEB9221C5D0D}"/>
              </a:ext>
            </a:extLst>
          </p:cNvPr>
          <p:cNvSpPr txBox="1">
            <a:spLocks/>
          </p:cNvSpPr>
          <p:nvPr/>
        </p:nvSpPr>
        <p:spPr>
          <a:xfrm>
            <a:off x="4804803" y="2593300"/>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JSON</a:t>
            </a:r>
          </a:p>
        </p:txBody>
      </p:sp>
      <p:sp>
        <p:nvSpPr>
          <p:cNvPr id="26" name="Subtitle 2">
            <a:extLst>
              <a:ext uri="{FF2B5EF4-FFF2-40B4-BE49-F238E27FC236}">
                <a16:creationId xmlns:a16="http://schemas.microsoft.com/office/drawing/2014/main" id="{9079B0E6-AAA8-CD21-3910-9DE4C219320F}"/>
              </a:ext>
            </a:extLst>
          </p:cNvPr>
          <p:cNvSpPr txBox="1">
            <a:spLocks/>
          </p:cNvSpPr>
          <p:nvPr/>
        </p:nvSpPr>
        <p:spPr>
          <a:xfrm>
            <a:off x="6242168" y="2391627"/>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XML</a:t>
            </a:r>
          </a:p>
        </p:txBody>
      </p:sp>
      <p:sp>
        <p:nvSpPr>
          <p:cNvPr id="27" name="Subtitle 2">
            <a:extLst>
              <a:ext uri="{FF2B5EF4-FFF2-40B4-BE49-F238E27FC236}">
                <a16:creationId xmlns:a16="http://schemas.microsoft.com/office/drawing/2014/main" id="{5180C52F-1F6D-51D3-2BFE-249DE2C058B2}"/>
              </a:ext>
            </a:extLst>
          </p:cNvPr>
          <p:cNvSpPr txBox="1">
            <a:spLocks/>
          </p:cNvSpPr>
          <p:nvPr/>
        </p:nvSpPr>
        <p:spPr>
          <a:xfrm>
            <a:off x="5020507" y="4215521"/>
            <a:ext cx="1380294"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a:t>
            </a:r>
          </a:p>
        </p:txBody>
      </p:sp>
      <p:sp>
        <p:nvSpPr>
          <p:cNvPr id="28" name="Subtitle 2">
            <a:extLst>
              <a:ext uri="{FF2B5EF4-FFF2-40B4-BE49-F238E27FC236}">
                <a16:creationId xmlns:a16="http://schemas.microsoft.com/office/drawing/2014/main" id="{24BC5ACA-4F76-8A6F-A79E-235DE43C78DC}"/>
              </a:ext>
            </a:extLst>
          </p:cNvPr>
          <p:cNvSpPr txBox="1">
            <a:spLocks/>
          </p:cNvSpPr>
          <p:nvPr/>
        </p:nvSpPr>
        <p:spPr>
          <a:xfrm>
            <a:off x="6307997" y="4014721"/>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DLL</a:t>
            </a:r>
          </a:p>
        </p:txBody>
      </p:sp>
      <p:sp>
        <p:nvSpPr>
          <p:cNvPr id="29" name="Subtitle 2">
            <a:extLst>
              <a:ext uri="{FF2B5EF4-FFF2-40B4-BE49-F238E27FC236}">
                <a16:creationId xmlns:a16="http://schemas.microsoft.com/office/drawing/2014/main" id="{E1E6F8D2-27E8-6703-E5BC-6A216B8D2EF2}"/>
              </a:ext>
            </a:extLst>
          </p:cNvPr>
          <p:cNvSpPr txBox="1">
            <a:spLocks/>
          </p:cNvSpPr>
          <p:nvPr/>
        </p:nvSpPr>
        <p:spPr>
          <a:xfrm>
            <a:off x="6242168" y="2742944"/>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XSD</a:t>
            </a:r>
          </a:p>
        </p:txBody>
      </p:sp>
      <p:sp>
        <p:nvSpPr>
          <p:cNvPr id="30" name="Subtitle 2">
            <a:extLst>
              <a:ext uri="{FF2B5EF4-FFF2-40B4-BE49-F238E27FC236}">
                <a16:creationId xmlns:a16="http://schemas.microsoft.com/office/drawing/2014/main" id="{538C3C30-0903-C357-2CF0-814B44CFF043}"/>
              </a:ext>
            </a:extLst>
          </p:cNvPr>
          <p:cNvSpPr txBox="1">
            <a:spLocks/>
          </p:cNvSpPr>
          <p:nvPr/>
        </p:nvSpPr>
        <p:spPr>
          <a:xfrm>
            <a:off x="5961740" y="4405282"/>
            <a:ext cx="1609387"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1400" b="0" dirty="0"/>
              <a:t>Bootstrapper</a:t>
            </a:r>
          </a:p>
        </p:txBody>
      </p:sp>
      <p:sp>
        <p:nvSpPr>
          <p:cNvPr id="31" name="Subtitle 2">
            <a:extLst>
              <a:ext uri="{FF2B5EF4-FFF2-40B4-BE49-F238E27FC236}">
                <a16:creationId xmlns:a16="http://schemas.microsoft.com/office/drawing/2014/main" id="{ABC7D4D2-E491-180A-162E-B158F6BA9111}"/>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Zip file is the customization package</a:t>
            </a:r>
          </a:p>
        </p:txBody>
      </p:sp>
    </p:spTree>
    <p:extLst>
      <p:ext uri="{BB962C8B-B14F-4D97-AF65-F5344CB8AC3E}">
        <p14:creationId xmlns:p14="http://schemas.microsoft.com/office/powerpoint/2010/main" val="35567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5" name="Graphic 4">
            <a:extLst>
              <a:ext uri="{FF2B5EF4-FFF2-40B4-BE49-F238E27FC236}">
                <a16:creationId xmlns:a16="http://schemas.microsoft.com/office/drawing/2014/main" id="{9CDE544C-293E-7946-2D8E-44230F124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8" y="2221860"/>
            <a:ext cx="2772795" cy="2772795"/>
          </a:xfrm>
          <a:prstGeom prst="rect">
            <a:avLst/>
          </a:prstGeom>
        </p:spPr>
      </p:pic>
      <p:pic>
        <p:nvPicPr>
          <p:cNvPr id="7" name="Graphic 6">
            <a:extLst>
              <a:ext uri="{FF2B5EF4-FFF2-40B4-BE49-F238E27FC236}">
                <a16:creationId xmlns:a16="http://schemas.microsoft.com/office/drawing/2014/main" id="{FEF0750B-E9F5-19BD-F147-030E37A1F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4208" y="2208645"/>
            <a:ext cx="2772795" cy="2772795"/>
          </a:xfrm>
          <a:prstGeom prst="rect">
            <a:avLst/>
          </a:prstGeom>
        </p:spPr>
      </p:pic>
      <p:pic>
        <p:nvPicPr>
          <p:cNvPr id="10" name="Graphic 9">
            <a:extLst>
              <a:ext uri="{FF2B5EF4-FFF2-40B4-BE49-F238E27FC236}">
                <a16:creationId xmlns:a16="http://schemas.microsoft.com/office/drawing/2014/main" id="{CC07EF3E-DD2F-04E9-3A44-F63B98ABD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3738" y="2221861"/>
            <a:ext cx="2772794" cy="2772794"/>
          </a:xfrm>
          <a:prstGeom prst="rect">
            <a:avLst/>
          </a:prstGeom>
        </p:spPr>
      </p:pic>
      <p:pic>
        <p:nvPicPr>
          <p:cNvPr id="11" name="Picture 10">
            <a:extLst>
              <a:ext uri="{FF2B5EF4-FFF2-40B4-BE49-F238E27FC236}">
                <a16:creationId xmlns:a16="http://schemas.microsoft.com/office/drawing/2014/main" id="{65498044-77CC-C3CD-D4D9-6EF52BACC30F}"/>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12" name="Picture 11">
            <a:extLst>
              <a:ext uri="{FF2B5EF4-FFF2-40B4-BE49-F238E27FC236}">
                <a16:creationId xmlns:a16="http://schemas.microsoft.com/office/drawing/2014/main" id="{6559A054-C29B-F481-F311-883985000D99}"/>
              </a:ext>
            </a:extLst>
          </p:cNvPr>
          <p:cNvPicPr>
            <a:picLocks noChangeAspect="1"/>
          </p:cNvPicPr>
          <p:nvPr/>
        </p:nvPicPr>
        <p:blipFill>
          <a:blip r:embed="rId9"/>
          <a:stretch>
            <a:fillRect/>
          </a:stretch>
        </p:blipFill>
        <p:spPr>
          <a:xfrm>
            <a:off x="7533336" y="3186639"/>
            <a:ext cx="824068" cy="824068"/>
          </a:xfrm>
          <a:prstGeom prst="rect">
            <a:avLst/>
          </a:prstGeom>
        </p:spPr>
      </p:pic>
      <p:sp>
        <p:nvSpPr>
          <p:cNvPr id="18" name="Subtitle 2">
            <a:extLst>
              <a:ext uri="{FF2B5EF4-FFF2-40B4-BE49-F238E27FC236}">
                <a16:creationId xmlns:a16="http://schemas.microsoft.com/office/drawing/2014/main" id="{232D44B8-BA09-2EA7-5773-3D7F4BB9858E}"/>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Customization package delivered to customer</a:t>
            </a:r>
          </a:p>
        </p:txBody>
      </p:sp>
      <p:sp>
        <p:nvSpPr>
          <p:cNvPr id="19" name="Subtitle 2">
            <a:extLst>
              <a:ext uri="{FF2B5EF4-FFF2-40B4-BE49-F238E27FC236}">
                <a16:creationId xmlns:a16="http://schemas.microsoft.com/office/drawing/2014/main" id="{DDB25AA6-FE46-7F14-AB13-F3F8AA93A139}"/>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Partner/Customer uses admin screen to import customization</a:t>
            </a:r>
          </a:p>
        </p:txBody>
      </p:sp>
      <p:sp>
        <p:nvSpPr>
          <p:cNvPr id="20" name="Subtitle 2">
            <a:extLst>
              <a:ext uri="{FF2B5EF4-FFF2-40B4-BE49-F238E27FC236}">
                <a16:creationId xmlns:a16="http://schemas.microsoft.com/office/drawing/2014/main" id="{A538372C-DA86-F768-528A-A954530DC923}"/>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Package is validated and applied to the database</a:t>
            </a:r>
          </a:p>
        </p:txBody>
      </p:sp>
    </p:spTree>
    <p:extLst>
      <p:ext uri="{BB962C8B-B14F-4D97-AF65-F5344CB8AC3E}">
        <p14:creationId xmlns:p14="http://schemas.microsoft.com/office/powerpoint/2010/main" val="367787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4" y="309832"/>
            <a:ext cx="5522976" cy="594360"/>
          </a:xfrm>
        </p:spPr>
        <p:txBody>
          <a:bodyPr anchor="t">
            <a:normAutofit/>
          </a:bodyPr>
          <a:lstStyle/>
          <a:p>
            <a:r>
              <a:rPr lang="en-US" sz="4000" dirty="0"/>
              <a:t>Web Architecture</a:t>
            </a:r>
          </a:p>
        </p:txBody>
      </p:sp>
      <p:pic>
        <p:nvPicPr>
          <p:cNvPr id="6" name="Picture Placeholder 12">
            <a:extLst>
              <a:ext uri="{FF2B5EF4-FFF2-40B4-BE49-F238E27FC236}">
                <a16:creationId xmlns:a16="http://schemas.microsoft.com/office/drawing/2014/main" id="{49EA9D11-1CB0-9777-549E-07CACF1682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212" r="38617" b="1"/>
          <a:stretch/>
        </p:blipFill>
        <p:spPr>
          <a:xfrm>
            <a:off x="6254749" y="10"/>
            <a:ext cx="5963085" cy="685799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9" name="Subtitle 2">
            <a:extLst>
              <a:ext uri="{FF2B5EF4-FFF2-40B4-BE49-F238E27FC236}">
                <a16:creationId xmlns:a16="http://schemas.microsoft.com/office/drawing/2014/main" id="{923AE8BC-36A0-D338-71CB-DDBCBBEBFFEE}"/>
              </a:ext>
            </a:extLst>
          </p:cNvPr>
          <p:cNvSpPr>
            <a:spLocks noGrp="1"/>
          </p:cNvSpPr>
          <p:nvPr>
            <p:ph type="subTitle" idx="1"/>
          </p:nvPr>
        </p:nvSpPr>
        <p:spPr>
          <a:xfrm>
            <a:off x="368498" y="904192"/>
            <a:ext cx="3820451" cy="1243584"/>
          </a:xfrm>
        </p:spPr>
        <p:txBody>
          <a:bodyPr/>
          <a:lstStyle/>
          <a:p>
            <a:r>
              <a:rPr lang="en-US" dirty="0"/>
              <a:t>Desktop/Web Technologies</a:t>
            </a:r>
          </a:p>
        </p:txBody>
      </p:sp>
      <p:sp>
        <p:nvSpPr>
          <p:cNvPr id="10" name="Content Placeholder 2">
            <a:extLst>
              <a:ext uri="{FF2B5EF4-FFF2-40B4-BE49-F238E27FC236}">
                <a16:creationId xmlns:a16="http://schemas.microsoft.com/office/drawing/2014/main" id="{8BCC5D94-2736-D0D4-C8AF-4F94BFD9F649}"/>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External Dependencies</a:t>
            </a:r>
          </a:p>
          <a:p>
            <a:pPr marL="285750" indent="-285750">
              <a:buFont typeface="Arial" panose="020B0604020202020204" pitchFamily="34" charset="0"/>
              <a:buChar char="•"/>
            </a:pPr>
            <a:r>
              <a:rPr lang="en-US" sz="1800" dirty="0"/>
              <a:t>Cross Product Integration</a:t>
            </a:r>
          </a:p>
          <a:p>
            <a:pPr marL="285750" indent="-285750">
              <a:buFont typeface="Arial" panose="020B0604020202020204" pitchFamily="34" charset="0"/>
              <a:buChar char="•"/>
            </a:pPr>
            <a:r>
              <a:rPr lang="en-US" sz="1800" dirty="0"/>
              <a:t>Identity Management</a:t>
            </a:r>
          </a:p>
          <a:p>
            <a:pPr marL="285750" indent="-285750">
              <a:buFont typeface="Arial" panose="020B0604020202020204" pitchFamily="34" charset="0"/>
              <a:buChar char="•"/>
            </a:pPr>
            <a:r>
              <a:rPr lang="en-US" sz="1800" dirty="0"/>
              <a:t>Permission / Authorization</a:t>
            </a:r>
          </a:p>
          <a:p>
            <a:pPr marL="285750" indent="-285750">
              <a:buFont typeface="Arial" panose="020B0604020202020204" pitchFamily="34" charset="0"/>
              <a:buChar char="•"/>
            </a:pPr>
            <a:r>
              <a:rPr lang="en-US" sz="1800" dirty="0"/>
              <a:t>APIs</a:t>
            </a:r>
          </a:p>
          <a:p>
            <a:pPr marL="285750" indent="-285750">
              <a:buFont typeface="Arial" panose="020B0604020202020204" pitchFamily="34" charset="0"/>
              <a:buChar char="•"/>
            </a:pPr>
            <a:r>
              <a:rPr lang="en-US" sz="1800" dirty="0"/>
              <a:t>Deployment</a:t>
            </a:r>
          </a:p>
        </p:txBody>
      </p:sp>
    </p:spTree>
    <p:extLst>
      <p:ext uri="{BB962C8B-B14F-4D97-AF65-F5344CB8AC3E}">
        <p14:creationId xmlns:p14="http://schemas.microsoft.com/office/powerpoint/2010/main" val="5921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82852" cy="594360"/>
          </a:xfrm>
        </p:spPr>
        <p:txBody>
          <a:bodyPr/>
          <a:lstStyle/>
          <a:p>
            <a:r>
              <a:rPr lang="en-US" sz="4000" dirty="0"/>
              <a:t>Desktop Architecture</a:t>
            </a:r>
          </a:p>
        </p:txBody>
      </p:sp>
      <p:sp>
        <p:nvSpPr>
          <p:cNvPr id="4" name="Subtitle 2">
            <a:extLst>
              <a:ext uri="{FF2B5EF4-FFF2-40B4-BE49-F238E27FC236}">
                <a16:creationId xmlns:a16="http://schemas.microsoft.com/office/drawing/2014/main" id="{58D84C5D-3A31-62F8-D499-09EC6C29F28B}"/>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108655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
        <p:nvSpPr>
          <p:cNvPr id="7" name="TextBox 6">
            <a:extLst>
              <a:ext uri="{FF2B5EF4-FFF2-40B4-BE49-F238E27FC236}">
                <a16:creationId xmlns:a16="http://schemas.microsoft.com/office/drawing/2014/main" id="{1311950C-4A53-9440-1C5F-CBC08B85F3AF}"/>
              </a:ext>
            </a:extLst>
          </p:cNvPr>
          <p:cNvSpPr txBox="1"/>
          <p:nvPr/>
        </p:nvSpPr>
        <p:spPr>
          <a:xfrm>
            <a:off x="419098" y="1970898"/>
            <a:ext cx="4795228"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Crystal Reports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JavaScript (JQuery)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Knockout</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Kendo UI Widgets</a:t>
            </a:r>
          </a:p>
        </p:txBody>
      </p:sp>
      <p:pic>
        <p:nvPicPr>
          <p:cNvPr id="10" name="Picture Placeholder 7">
            <a:extLst>
              <a:ext uri="{FF2B5EF4-FFF2-40B4-BE49-F238E27FC236}">
                <a16:creationId xmlns:a16="http://schemas.microsoft.com/office/drawing/2014/main" id="{E3087D8C-3D9E-ED03-2DFE-D7F2ADAF4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9782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6" name="TextBox 5">
            <a:extLst>
              <a:ext uri="{FF2B5EF4-FFF2-40B4-BE49-F238E27FC236}">
                <a16:creationId xmlns:a16="http://schemas.microsoft.com/office/drawing/2014/main" id="{1933916C-AF8F-C524-9528-84A415E1C14F}"/>
              </a:ext>
            </a:extLst>
          </p:cNvPr>
          <p:cNvSpPr txBox="1"/>
          <p:nvPr/>
        </p:nvSpPr>
        <p:spPr>
          <a:xfrm>
            <a:off x="411479" y="1934720"/>
            <a:ext cx="5760721" cy="406265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Services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and Banking Cloud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Advisor Update</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Direct Deposit</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PEP</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 (Coming 2024)</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 (Deprecated 2024)</a:t>
            </a:r>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Tree>
    <p:extLst>
      <p:ext uri="{BB962C8B-B14F-4D97-AF65-F5344CB8AC3E}">
        <p14:creationId xmlns:p14="http://schemas.microsoft.com/office/powerpoint/2010/main" val="40937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Identify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5" name="TextBox 4">
            <a:extLst>
              <a:ext uri="{FF2B5EF4-FFF2-40B4-BE49-F238E27FC236}">
                <a16:creationId xmlns:a16="http://schemas.microsoft.com/office/drawing/2014/main" id="{491E3CA3-EC16-5CAE-5595-546451DC77F3}"/>
              </a:ext>
            </a:extLst>
          </p:cNvPr>
          <p:cNvSpPr txBox="1"/>
          <p:nvPr/>
        </p:nvSpPr>
        <p:spPr>
          <a:xfrm>
            <a:off x="326263" y="1623314"/>
            <a:ext cx="5769737" cy="4740529"/>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Access Rights assigned to Business Views (Business logic)</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Screen access adheres to Business View Rights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Administrator access rights can be applied for super-users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Additional Security Rights can be added/subtracted at the screen level</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Application Security Mode (password required)</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HTTPS Protocol</a:t>
            </a:r>
          </a:p>
        </p:txBody>
      </p:sp>
      <p:pic>
        <p:nvPicPr>
          <p:cNvPr id="7" name="Picture Placeholder 12">
            <a:extLst>
              <a:ext uri="{FF2B5EF4-FFF2-40B4-BE49-F238E27FC236}">
                <a16:creationId xmlns:a16="http://schemas.microsoft.com/office/drawing/2014/main" id="{EFAC8675-ACB9-E67C-0298-AE345899B4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40500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6" name="TextBox 5">
            <a:extLst>
              <a:ext uri="{FF2B5EF4-FFF2-40B4-BE49-F238E27FC236}">
                <a16:creationId xmlns:a16="http://schemas.microsoft.com/office/drawing/2014/main" id="{7EE8FF0E-292C-3324-A7AB-F45216AC81C4}"/>
              </a:ext>
            </a:extLst>
          </p:cNvPr>
          <p:cNvSpPr txBox="1"/>
          <p:nvPr/>
        </p:nvSpPr>
        <p:spPr>
          <a:xfrm>
            <a:off x="531422" y="1660749"/>
            <a:ext cx="6302628" cy="3632533"/>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Authentication Only (No Application Security)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and Password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Windows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300 Web API</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Basic Authentication</a:t>
            </a:r>
          </a:p>
        </p:txBody>
      </p:sp>
    </p:spTree>
    <p:extLst>
      <p:ext uri="{BB962C8B-B14F-4D97-AF65-F5344CB8AC3E}">
        <p14:creationId xmlns:p14="http://schemas.microsoft.com/office/powerpoint/2010/main" val="13428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5" name="TextBox 4">
            <a:extLst>
              <a:ext uri="{FF2B5EF4-FFF2-40B4-BE49-F238E27FC236}">
                <a16:creationId xmlns:a16="http://schemas.microsoft.com/office/drawing/2014/main" id="{47ED6D45-F0E2-E61B-124A-CF75797EF8B9}"/>
              </a:ext>
            </a:extLst>
          </p:cNvPr>
          <p:cNvSpPr txBox="1"/>
          <p:nvPr/>
        </p:nvSpPr>
        <p:spPr>
          <a:xfrm>
            <a:off x="411479" y="1956672"/>
            <a:ext cx="5067243"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XML</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COM, .NET API, SOAP, 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.NET API (Internal)</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Web API (REST APIs)</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JSON</a:t>
            </a:r>
          </a:p>
        </p:txBody>
      </p:sp>
      <p:pic>
        <p:nvPicPr>
          <p:cNvPr id="7" name="Picture Placeholder 7">
            <a:extLst>
              <a:ext uri="{FF2B5EF4-FFF2-40B4-BE49-F238E27FC236}">
                <a16:creationId xmlns:a16="http://schemas.microsoft.com/office/drawing/2014/main" id="{9EACE8B8-7446-DC31-282E-F6363C6D7B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48711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5" name="TextBox 4">
            <a:extLst>
              <a:ext uri="{FF2B5EF4-FFF2-40B4-BE49-F238E27FC236}">
                <a16:creationId xmlns:a16="http://schemas.microsoft.com/office/drawing/2014/main" id="{9F6720B9-FB80-3793-81A1-17CF3880603C}"/>
              </a:ext>
            </a:extLst>
          </p:cNvPr>
          <p:cNvSpPr txBox="1"/>
          <p:nvPr/>
        </p:nvSpPr>
        <p:spPr>
          <a:xfrm>
            <a:off x="419098" y="2009224"/>
            <a:ext cx="4857008" cy="3170099"/>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Standalone or All-In-One</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Database Server</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Install Shield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Application Server and Workstations</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SPC</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 Server(s)</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Browser based Clients</a:t>
            </a:r>
          </a:p>
        </p:txBody>
      </p:sp>
    </p:spTree>
    <p:extLst>
      <p:ext uri="{BB962C8B-B14F-4D97-AF65-F5344CB8AC3E}">
        <p14:creationId xmlns:p14="http://schemas.microsoft.com/office/powerpoint/2010/main" val="268741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Web API</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362576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latin typeface="Sage Text" panose="02010503040201060103" pitchFamily="2" charset="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Sage Text" panose="02010503040201060103" pitchFamily="2" charset="0"/>
                <a:cs typeface="Arial"/>
                <a:sym typeface="Arial"/>
              </a:rPr>
              <a:t>APIs are at the heart of Sage 300 and leveraged from multiple clients and technologies</a:t>
            </a:r>
          </a:p>
        </p:txBody>
      </p:sp>
      <p:pic>
        <p:nvPicPr>
          <p:cNvPr id="7" name="Picture 6">
            <a:extLst>
              <a:ext uri="{FF2B5EF4-FFF2-40B4-BE49-F238E27FC236}">
                <a16:creationId xmlns:a16="http://schemas.microsoft.com/office/drawing/2014/main" id="{A3878677-262F-2A11-240D-3C0FADE50CB9}"/>
              </a:ext>
            </a:extLst>
          </p:cNvPr>
          <p:cNvPicPr>
            <a:picLocks noChangeAspect="1"/>
          </p:cNvPicPr>
          <p:nvPr/>
        </p:nvPicPr>
        <p:blipFill>
          <a:blip r:embed="rId7"/>
          <a:stretch>
            <a:fillRect/>
          </a:stretch>
        </p:blipFill>
        <p:spPr>
          <a:xfrm>
            <a:off x="7796060" y="462984"/>
            <a:ext cx="3494706" cy="3225299"/>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latin typeface="Sage Text" panose="02010503040201060103" pitchFamily="2" charset="0"/>
                <a:cs typeface="Arial"/>
              </a:rPr>
              <a:t>“Open Data Protocol is an open protocol that allows the creation and consumption of queryable and interoperable REST APIs in a simple and standard way.”</a:t>
            </a:r>
          </a:p>
          <a:p>
            <a:endParaRPr lang="en-GB" sz="2000" dirty="0">
              <a:latin typeface="Sage Text" panose="02010503040201060103" pitchFamily="2" charset="0"/>
              <a:cs typeface="Arial"/>
            </a:endParaRPr>
          </a:p>
          <a:p>
            <a:r>
              <a:rPr lang="en-GB" sz="2800" dirty="0">
                <a:solidFill>
                  <a:srgbClr val="00D639"/>
                </a:solidFill>
                <a:latin typeface="Sage Text" panose="02010503040201060103" pitchFamily="2" charset="0"/>
                <a:cs typeface="Arial"/>
              </a:rPr>
              <a:t>https://www.odata.org</a:t>
            </a:r>
          </a:p>
          <a:p>
            <a:endParaRPr lang="en-GB" sz="2000" dirty="0">
              <a:latin typeface="Sage Text" panose="02010503040201060103" pitchFamily="2" charset="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latin typeface="Sage Text" panose="02010503040201060103" pitchFamily="2" charset="0"/>
              </a:rPr>
              <a:t>$skip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latin typeface="Sage Text" panose="02010503040201060103" pitchFamily="2" charset="0"/>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latin typeface="Sage Text" panose="02010503040201060103" pitchFamily="2" charset="0"/>
              </a:rPr>
              <a:t>$top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latin typeface="Sage Text" panose="02010503040201060103" pitchFamily="2" charset="0"/>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latin typeface="Sage Text" panose="02010503040201060103" pitchFamily="2" charset="0"/>
              </a:rPr>
              <a:t>$filter</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ShortName</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 </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eq</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 'BLACK</a:t>
            </a:r>
            <a:r>
              <a:rPr lang="en-GB" sz="1600" dirty="0">
                <a:solidFill>
                  <a:srgbClr val="00D639"/>
                </a:solidFill>
                <a:latin typeface="Sage Text" panose="02010503040201060103" pitchFamily="2" charset="0"/>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latin typeface="Sage Text" panose="02010503040201060103" pitchFamily="2" charset="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9098" y="2767280"/>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Friendly Names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 Payloads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Versioned Endpoints</a:t>
            </a:r>
          </a:p>
          <a:p>
            <a:pPr>
              <a:lnSpc>
                <a:spcPct val="150000"/>
              </a:lnSpc>
            </a:pPr>
            <a:endParaRPr lang="en-GB" sz="2000" dirty="0">
              <a:latin typeface="Sage Text" panose="02010503040201060103" pitchFamily="2" charset="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6525363" y="874416"/>
            <a:ext cx="3512017" cy="5109168"/>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latin typeface="Sage Text" panose="02010503040201060103" pitchFamily="2" charset="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latin typeface="Sage Text" panose="02010503040201060103" pitchFamily="2" charset="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411479" y="2921168"/>
            <a:ext cx="4984661" cy="1416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Samples and Tutorials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Documentation</a:t>
            </a:r>
          </a:p>
          <a:p>
            <a:pPr>
              <a:lnSpc>
                <a:spcPct val="150000"/>
              </a:lnSpc>
            </a:pPr>
            <a:endParaRPr lang="en-GB" sz="2000" dirty="0">
              <a:latin typeface="Sage Text" panose="02010503040201060103" pitchFamily="2" charset="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6192189" y="1202713"/>
            <a:ext cx="4840936" cy="465497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253526" y="2489897"/>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Access Rights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Sage 300 Web API Security Group</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ADMIN Access</a:t>
            </a:r>
          </a:p>
          <a:p>
            <a:pPr>
              <a:lnSpc>
                <a:spcPct val="150000"/>
              </a:lnSpc>
            </a:pPr>
            <a:endParaRPr lang="en-GB" sz="2000" dirty="0">
              <a:latin typeface="Sage Text" panose="02010503040201060103" pitchFamily="2" charset="0"/>
              <a:cs typeface="Arial"/>
            </a:endParaRPr>
          </a:p>
        </p:txBody>
      </p:sp>
      <p:pic>
        <p:nvPicPr>
          <p:cNvPr id="5" name="Picture Placeholder 16">
            <a:extLst>
              <a:ext uri="{FF2B5EF4-FFF2-40B4-BE49-F238E27FC236}">
                <a16:creationId xmlns:a16="http://schemas.microsoft.com/office/drawing/2014/main" id="{CC85D90E-760E-B0A8-6E7A-DDD7FC85B39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3968" y="1453045"/>
            <a:ext cx="6730089" cy="3644472"/>
          </a:xfrm>
          <a:prstGeom prst="rect">
            <a:avLst/>
          </a:prstGeom>
        </p:spPr>
      </p:pic>
    </p:spTree>
    <p:extLst>
      <p:ext uri="{BB962C8B-B14F-4D97-AF65-F5344CB8AC3E}">
        <p14:creationId xmlns:p14="http://schemas.microsoft.com/office/powerpoint/2010/main" val="233786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223548889"/>
              </p:ext>
            </p:extLst>
          </p:nvPr>
        </p:nvGraphicFramePr>
        <p:xfrm>
          <a:off x="2907168" y="1138680"/>
          <a:ext cx="6709798" cy="487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5532120" cy="594360"/>
          </a:xfrm>
        </p:spPr>
        <p:txBody>
          <a:bodyPr/>
          <a:lstStyle/>
          <a:p>
            <a:r>
              <a:rPr lang="en-US" dirty="0"/>
              <a:t>Web SDK</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015663"/>
          </a:xfrm>
          <a:prstGeom prst="rect">
            <a:avLst/>
          </a:prstGeom>
          <a:noFill/>
        </p:spPr>
        <p:txBody>
          <a:bodyPr wrap="square" rtlCol="0">
            <a:spAutoFit/>
          </a:bodyPr>
          <a:lstStyle/>
          <a:p>
            <a:r>
              <a:rPr lang="en-GB" sz="2000" dirty="0">
                <a:latin typeface="Sage Text" panose="02010503040201060103" pitchFamily="2" charset="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based upon MVC patterns (Controllers, View Models, JavaScript, Razor Views, Configuration files, and so on</a:t>
            </a:r>
            <a:endParaRPr lang="en-GB" sz="16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latin typeface="Sage Text" panose="02010503040201060103" pitchFamily="2" charset="0"/>
                <a:ea typeface="Helvetica Neue"/>
                <a:cs typeface="Helvetica Neue"/>
                <a:sym typeface="Helvetica Neue"/>
              </a:rPr>
              <a:t>Uses Business Views to generate code</a:t>
            </a:r>
            <a:endParaRPr lang="en-US" sz="1800" kern="1200" dirty="0">
              <a:solidFill>
                <a:schemeClr val="tx1"/>
              </a:solidFill>
              <a:effectLst/>
              <a:latin typeface="Sage Text" panose="02010503040201060103" pitchFamily="2" charset="0"/>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28164" y="2028232"/>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Wizard for generating UI widgets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Drag and drop model properties on palette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Create tabs and buttons and grids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labels, textboxes, checkboxes, dropdowns, radio buttons, finders, etc.</a:t>
            </a:r>
          </a:p>
          <a:p>
            <a:pPr marL="285750" lvl="0" indent="-285750">
              <a:lnSpc>
                <a:spcPct val="150000"/>
              </a:lnSpc>
              <a:buFont typeface="Arial" panose="020B0604020202020204" pitchFamily="34" charset="0"/>
              <a:buChar char="•"/>
            </a:pPr>
            <a:endParaRPr lang="en-GB" sz="20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Sage Text" panose="02010503040201060103" pitchFamily="2" charset="0"/>
                <a:cs typeface="Arial"/>
              </a:rPr>
              <a:t>Create and modify finder definitions</a:t>
            </a:r>
          </a:p>
          <a:p>
            <a:pPr marL="285750" indent="-285750">
              <a:buFont typeface="Arial" panose="020B0604020202020204" pitchFamily="34" charset="0"/>
              <a:buChar char="•"/>
            </a:pPr>
            <a:r>
              <a:rPr lang="en-GB" dirty="0">
                <a:latin typeface="Sage Text" panose="02010503040201060103" pitchFamily="2" charset="0"/>
                <a:cs typeface="Arial"/>
              </a:rPr>
              <a:t>Prerequisite for selecting finder definition in Code Generation Wizard</a:t>
            </a:r>
            <a:endParaRPr lang="en-GB" sz="1800" dirty="0">
              <a:latin typeface="Sage Text" panose="02010503040201060103" pitchFamily="2" charset="0"/>
              <a:cs typeface="Arial"/>
            </a:endParaRP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7919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new language resources for languages other than the supported languages</a:t>
            </a:r>
          </a:p>
          <a:p>
            <a:pPr marL="742950" lvl="1" indent="-285750">
              <a:lnSpc>
                <a:spcPct val="150000"/>
              </a:lnSpc>
              <a:buFont typeface="Arial" panose="020B0604020202020204" pitchFamily="34" charset="0"/>
              <a:buChar char="•"/>
            </a:pPr>
            <a:r>
              <a:rPr lang="en-GB" dirty="0">
                <a:latin typeface="Sage Text" panose="02010503040201060103" pitchFamily="2" charset="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Standalone executable</a:t>
            </a:r>
          </a:p>
          <a:p>
            <a:pPr marL="285750" indent="-285750">
              <a:buFont typeface="Arial" panose="020B0604020202020204" pitchFamily="34" charset="0"/>
              <a:buChar char="•"/>
            </a:pPr>
            <a:r>
              <a:rPr lang="en-GB" sz="1600" dirty="0">
                <a:latin typeface="Sage Text" panose="02010503040201060103" pitchFamily="2" charset="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Visual Studio add-in and uses manifest established in standalone wizard</a:t>
            </a:r>
          </a:p>
          <a:p>
            <a:pPr marL="285750" indent="-285750">
              <a:buFont typeface="Arial" panose="020B0604020202020204" pitchFamily="34" charset="0"/>
              <a:buChar char="•"/>
            </a:pPr>
            <a:r>
              <a:rPr lang="en-GB" sz="1600" dirty="0">
                <a:latin typeface="Sage Text" panose="02010503040201060103" pitchFamily="2" charset="0"/>
                <a:cs typeface="Arial"/>
              </a:rPr>
              <a:t>Required if endpoint for customization is required</a:t>
            </a:r>
          </a:p>
          <a:p>
            <a:pPr marL="285750" indent="-285750">
              <a:buFont typeface="Arial" panose="020B0604020202020204" pitchFamily="34" charset="0"/>
              <a:buChar char="•"/>
            </a:pPr>
            <a:r>
              <a:rPr lang="en-GB" sz="1600" dirty="0">
                <a:latin typeface="Sage Text" panose="02010503040201060103" pitchFamily="2" charset="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Upgrades solution and projects from a previous release to current release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Adds ‘ViewField’ attribute to model’s public properties</a:t>
            </a:r>
          </a:p>
          <a:p>
            <a:pPr marL="285750" indent="-285750">
              <a:buFont typeface="Arial" panose="020B0604020202020204" pitchFamily="34" charset="0"/>
              <a:buChar char="•"/>
            </a:pPr>
            <a:r>
              <a:rPr lang="en-GB" sz="2000" dirty="0">
                <a:latin typeface="Sage Text" panose="02010503040201060103" pitchFamily="2" charset="0"/>
                <a:cs typeface="Arial"/>
              </a:rPr>
              <a:t>Hydrates attribute properties from underlying business view’s fields</a:t>
            </a:r>
          </a:p>
          <a:p>
            <a:pPr marL="285750" indent="-285750">
              <a:buFont typeface="Arial" panose="020B0604020202020204" pitchFamily="34" charset="0"/>
              <a:buChar char="•"/>
            </a:pPr>
            <a:r>
              <a:rPr lang="en-GB" sz="2000" dirty="0">
                <a:latin typeface="Sage Text" panose="02010503040201060103" pitchFamily="2" charset="0"/>
                <a:cs typeface="Arial"/>
              </a:rPr>
              <a:t>Used by JavaScript developers to leverage framework helpers for assigned model property values</a:t>
            </a:r>
          </a:p>
          <a:p>
            <a:pPr marL="285750" indent="-285750">
              <a:buFont typeface="Arial" panose="020B0604020202020204" pitchFamily="34" charset="0"/>
              <a:buChar char="•"/>
            </a:pPr>
            <a:r>
              <a:rPr lang="en-GB" sz="2000" dirty="0">
                <a:latin typeface="Sage Text" panose="02010503040201060103" pitchFamily="2" charset="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Subclassing Configurations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96000" y="2262558"/>
            <a:ext cx="5825340" cy="3170099"/>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Create, modify, and delete JSON subclassing configurations</a:t>
            </a:r>
          </a:p>
          <a:p>
            <a:pPr marL="285750" indent="-285750">
              <a:buFont typeface="Arial" panose="020B0604020202020204" pitchFamily="34" charset="0"/>
              <a:buChar char="•"/>
            </a:pPr>
            <a:r>
              <a:rPr lang="en-GB" sz="2000" dirty="0">
                <a:latin typeface="Sage Text" panose="02010503040201060103" pitchFamily="2" charset="0"/>
                <a:cs typeface="Arial"/>
              </a:rPr>
              <a:t>JSON configurations used to describe and associate  subclassed fields for an entity (view) and MVC model</a:t>
            </a:r>
          </a:p>
          <a:p>
            <a:pPr marL="285750" indent="-285750">
              <a:buFont typeface="Arial" panose="020B0604020202020204" pitchFamily="34" charset="0"/>
              <a:buChar char="•"/>
            </a:pPr>
            <a:r>
              <a:rPr lang="en-GB" sz="2000" dirty="0">
                <a:latin typeface="Sage Text" panose="02010503040201060103" pitchFamily="2" charset="0"/>
                <a:cs typeface="Arial"/>
              </a:rPr>
              <a:t>Used by external developers to extend the static MVC models to included subclassed fields</a:t>
            </a:r>
          </a:p>
          <a:p>
            <a:pPr marL="285750" indent="-285750">
              <a:buFont typeface="Arial" panose="020B0604020202020204" pitchFamily="34" charset="0"/>
              <a:buChar char="•"/>
            </a:pPr>
            <a:r>
              <a:rPr lang="en-GB" sz="2000" dirty="0">
                <a:latin typeface="Sage Text" panose="02010503040201060103" pitchFamily="2" charset="0"/>
                <a:cs typeface="Arial"/>
              </a:rPr>
              <a:t>To be leveraged by the Web Subclassing Compiler and Deployment Wizard</a:t>
            </a:r>
          </a:p>
        </p:txBody>
      </p:sp>
      <p:pic>
        <p:nvPicPr>
          <p:cNvPr id="7" name="Picture 6">
            <a:extLst>
              <a:ext uri="{FF2B5EF4-FFF2-40B4-BE49-F238E27FC236}">
                <a16:creationId xmlns:a16="http://schemas.microsoft.com/office/drawing/2014/main" id="{06E88D2E-D557-4075-DC31-093F942BE0E7}"/>
              </a:ext>
            </a:extLst>
          </p:cNvPr>
          <p:cNvPicPr>
            <a:picLocks noChangeAspect="1"/>
          </p:cNvPicPr>
          <p:nvPr/>
        </p:nvPicPr>
        <p:blipFill>
          <a:blip r:embed="rId3"/>
          <a:stretch>
            <a:fillRect/>
          </a:stretch>
        </p:blipFill>
        <p:spPr>
          <a:xfrm>
            <a:off x="411479" y="2262558"/>
            <a:ext cx="5444987" cy="3457567"/>
          </a:xfrm>
          <a:prstGeom prst="rect">
            <a:avLst/>
          </a:prstGeom>
        </p:spPr>
      </p:pic>
    </p:spTree>
    <p:extLst>
      <p:ext uri="{BB962C8B-B14F-4D97-AF65-F5344CB8AC3E}">
        <p14:creationId xmlns:p14="http://schemas.microsoft.com/office/powerpoint/2010/main" val="7897443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Subclassing Compilation and Deployment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96000" y="2262558"/>
            <a:ext cx="5825340" cy="378565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Extend Sage’s MVC models to included subclassed fields from the business view</a:t>
            </a:r>
          </a:p>
          <a:p>
            <a:pPr marL="285750" indent="-285750">
              <a:buFont typeface="Arial" panose="020B0604020202020204" pitchFamily="34" charset="0"/>
              <a:buChar char="•"/>
            </a:pPr>
            <a:r>
              <a:rPr lang="en-GB" sz="2000" dirty="0">
                <a:latin typeface="Sage Text" panose="02010503040201060103" pitchFamily="2" charset="0"/>
                <a:cs typeface="Arial"/>
              </a:rPr>
              <a:t>JSON configurations used to extend the MVC models and recompile the models for deployment by partners</a:t>
            </a:r>
          </a:p>
          <a:p>
            <a:pPr marL="285750" indent="-285750">
              <a:buFont typeface="Arial" panose="020B0604020202020204" pitchFamily="34" charset="0"/>
              <a:buChar char="•"/>
            </a:pPr>
            <a:r>
              <a:rPr lang="en-GB" sz="2000" dirty="0">
                <a:latin typeface="Sage Text" panose="02010503040201060103" pitchFamily="2" charset="0"/>
                <a:cs typeface="Arial"/>
              </a:rPr>
              <a:t>Used by external developers to extend the static MVC models to included subclassed fields</a:t>
            </a:r>
          </a:p>
          <a:p>
            <a:pPr marL="285750" indent="-285750">
              <a:buFont typeface="Arial" panose="020B0604020202020204" pitchFamily="34" charset="0"/>
              <a:buChar char="•"/>
            </a:pPr>
            <a:r>
              <a:rPr lang="en-GB" sz="2000" dirty="0">
                <a:latin typeface="Sage Text" panose="02010503040201060103" pitchFamily="2" charset="0"/>
                <a:cs typeface="Arial"/>
              </a:rPr>
              <a:t>Leverages the configurations created by the Web Subclassing Configuration Wizard</a:t>
            </a:r>
          </a:p>
          <a:p>
            <a:pPr marL="285750" indent="-285750">
              <a:buFont typeface="Arial" panose="020B0604020202020204" pitchFamily="34" charset="0"/>
              <a:buChar char="•"/>
            </a:pPr>
            <a:r>
              <a:rPr lang="en-GB" sz="2000" dirty="0">
                <a:latin typeface="Sage Text" panose="02010503040201060103" pitchFamily="2" charset="0"/>
                <a:cs typeface="Arial"/>
              </a:rPr>
              <a:t>Optionally remove any extended fields by selecting the option to ignore configurations</a:t>
            </a:r>
          </a:p>
        </p:txBody>
      </p:sp>
      <p:pic>
        <p:nvPicPr>
          <p:cNvPr id="6" name="Picture 5">
            <a:extLst>
              <a:ext uri="{FF2B5EF4-FFF2-40B4-BE49-F238E27FC236}">
                <a16:creationId xmlns:a16="http://schemas.microsoft.com/office/drawing/2014/main" id="{D7D49F4A-6EB5-0261-682D-F5AEBD738A92}"/>
              </a:ext>
            </a:extLst>
          </p:cNvPr>
          <p:cNvPicPr>
            <a:picLocks noChangeAspect="1"/>
          </p:cNvPicPr>
          <p:nvPr/>
        </p:nvPicPr>
        <p:blipFill>
          <a:blip r:embed="rId3"/>
          <a:stretch>
            <a:fillRect/>
          </a:stretch>
        </p:blipFill>
        <p:spPr>
          <a:xfrm>
            <a:off x="411479" y="2715553"/>
            <a:ext cx="5619043" cy="2254012"/>
          </a:xfrm>
          <a:prstGeom prst="rect">
            <a:avLst/>
          </a:prstGeom>
        </p:spPr>
      </p:pic>
    </p:spTree>
    <p:extLst>
      <p:ext uri="{BB962C8B-B14F-4D97-AF65-F5344CB8AC3E}">
        <p14:creationId xmlns:p14="http://schemas.microsoft.com/office/powerpoint/2010/main" val="4092902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How To</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Tutorials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46306192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14165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Resource files included in the SDK</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3263201"/>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 Console Program</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Completed source </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Document for creating from scratch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customer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batch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order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82</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1524150557"/>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551787622"/>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00110"/>
          </a:xfrm>
          <a:prstGeom prst="rect">
            <a:avLst/>
          </a:prstGeom>
          <a:solidFill>
            <a:srgbClr val="00D639"/>
          </a:solidFill>
          <a:ln>
            <a:solidFill>
              <a:srgbClr val="00D639"/>
            </a:solidFill>
          </a:ln>
        </p:spPr>
        <p:txBody>
          <a:bodyPr wrap="square" rtlCol="0">
            <a:spAutoFit/>
          </a:bodyPr>
          <a:lstStyle/>
          <a:p>
            <a:pPr algn="ctr"/>
            <a:r>
              <a:rPr lang="en-US" sz="2000" i="0" dirty="0">
                <a:latin typeface="Sage Text" panose="02010503040201060103" pitchFamily="2" charset="0"/>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i="0" dirty="0">
                <a:latin typeface="Sage Text" panose="02010503040201060103" pitchFamily="2" charset="0"/>
              </a:rPr>
              <a:t>Partner</a:t>
            </a:r>
            <a:endParaRPr lang="en-US" sz="2200" i="0" dirty="0">
              <a:latin typeface="Sage Text" panose="02010503040201060103" pitchFamily="2" charset="0"/>
              <a:cs typeface="Arial"/>
            </a:endParaRPr>
          </a:p>
        </p:txBody>
      </p:sp>
    </p:spTree>
    <p:extLst>
      <p:ext uri="{BB962C8B-B14F-4D97-AF65-F5344CB8AC3E}">
        <p14:creationId xmlns:p14="http://schemas.microsoft.com/office/powerpoint/2010/main" val="372365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85406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rPr>
              <a:t>Code Generation</a:t>
            </a:r>
          </a:p>
          <a:p>
            <a:pPr marL="285750" indent="-285750">
              <a:buFont typeface="Arial" panose="020B0604020202020204" pitchFamily="34" charset="0"/>
              <a:buChar char="•"/>
            </a:pPr>
            <a:r>
              <a:rPr lang="en-GB" sz="2000" dirty="0">
                <a:latin typeface="Sage Text" panose="02010503040201060103" pitchFamily="2" charset="0"/>
              </a:rPr>
              <a:t>Consistent</a:t>
            </a:r>
          </a:p>
          <a:p>
            <a:pPr marL="285750" indent="-285750">
              <a:buFont typeface="Arial" panose="020B0604020202020204" pitchFamily="34" charset="0"/>
              <a:buChar char="•"/>
            </a:pPr>
            <a:r>
              <a:rPr lang="en-GB" sz="2000" dirty="0">
                <a:latin typeface="Sage Text" panose="02010503040201060103" pitchFamily="2" charset="0"/>
              </a:rPr>
              <a:t>Secure</a:t>
            </a:r>
          </a:p>
          <a:p>
            <a:pPr marL="285750" indent="-285750">
              <a:buFont typeface="Arial" panose="020B0604020202020204" pitchFamily="34" charset="0"/>
              <a:buChar char="•"/>
            </a:pPr>
            <a:r>
              <a:rPr lang="en-GB" sz="2000" dirty="0">
                <a:latin typeface="Sage Text" panose="02010503040201060103" pitchFamily="2" charset="0"/>
              </a:rPr>
              <a:t>Modular</a:t>
            </a:r>
          </a:p>
          <a:p>
            <a:pPr marL="285750" indent="-285750">
              <a:buFont typeface="Arial" panose="020B0604020202020204" pitchFamily="34" charset="0"/>
              <a:buChar char="•"/>
            </a:pPr>
            <a:r>
              <a:rPr lang="en-GB" sz="2000" dirty="0">
                <a:latin typeface="Sage Text" panose="02010503040201060103" pitchFamily="2" charset="0"/>
              </a:rPr>
              <a:t>Integration ready</a:t>
            </a:r>
          </a:p>
          <a:p>
            <a:pPr marL="285750" indent="-285750">
              <a:buFont typeface="Arial" panose="020B0604020202020204" pitchFamily="34" charset="0"/>
              <a:buChar char="•"/>
            </a:pPr>
            <a:r>
              <a:rPr lang="en-GB" sz="2000" dirty="0">
                <a:latin typeface="Sage Text" panose="02010503040201060103" pitchFamily="2" charset="0"/>
              </a:rPr>
              <a:t>Extensible</a:t>
            </a:r>
          </a:p>
          <a:p>
            <a:pPr marL="285750" indent="-285750">
              <a:buFont typeface="Arial" panose="020B0604020202020204" pitchFamily="34" charset="0"/>
              <a:buChar char="•"/>
            </a:pPr>
            <a:r>
              <a:rPr lang="en-GB" sz="2000" dirty="0">
                <a:latin typeface="Sage Text" panose="02010503040201060103" pitchFamily="2" charset="0"/>
              </a:rPr>
              <a:t>Core business logic and services</a:t>
            </a:r>
          </a:p>
          <a:p>
            <a:pPr marL="285750" indent="-285750">
              <a:buFont typeface="Arial" panose="020B0604020202020204" pitchFamily="34" charset="0"/>
              <a:buChar char="•"/>
            </a:pPr>
            <a:r>
              <a:rPr lang="en-GB" sz="2000" dirty="0">
                <a:latin typeface="Sage Text" panose="02010503040201060103" pitchFamily="2" charset="0"/>
              </a:rPr>
              <a:t>Open Source</a:t>
            </a:r>
          </a:p>
          <a:p>
            <a:r>
              <a:rPr lang="en-GB" sz="2000" dirty="0">
                <a:latin typeface="Sage Text" panose="02010503040201060103" pitchFamily="2" charset="0"/>
              </a:rPr>
              <a:t>	</a:t>
            </a:r>
            <a:r>
              <a:rPr lang="en-GB" sz="2000" dirty="0">
                <a:latin typeface="Sage Text" panose="02010503040201060103" pitchFamily="2" charset="0"/>
                <a:hlinkClick r:id="rId8"/>
              </a:rPr>
              <a:t>https://github.com/SageNADev/Sage300-SDK</a:t>
            </a:r>
            <a:endParaRPr lang="en-GB" sz="2000" dirty="0">
              <a:latin typeface="Sage Text" panose="02010503040201060103" pitchFamily="2" charset="0"/>
            </a:endParaRPr>
          </a:p>
        </p:txBody>
      </p:sp>
    </p:spTree>
    <p:extLst>
      <p:ext uri="{BB962C8B-B14F-4D97-AF65-F5344CB8AC3E}">
        <p14:creationId xmlns:p14="http://schemas.microsoft.com/office/powerpoint/2010/main" val="3622304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Roadmap</a:t>
            </a:r>
          </a:p>
        </p:txBody>
      </p:sp>
    </p:spTree>
    <p:extLst>
      <p:ext uri="{BB962C8B-B14F-4D97-AF65-F5344CB8AC3E}">
        <p14:creationId xmlns:p14="http://schemas.microsoft.com/office/powerpoint/2010/main" val="3860216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endpoints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Authorization enhancements</a:t>
            </a:r>
          </a:p>
          <a:p>
            <a:pPr marL="285750" indent="-285750">
              <a:lnSpc>
                <a:spcPct val="150000"/>
              </a:lnSpc>
              <a:buFont typeface="Arial" panose="020B0604020202020204" pitchFamily="34" charset="0"/>
              <a:buChar char="•"/>
            </a:pPr>
            <a:r>
              <a:rPr lang="en-GB" sz="2000" dirty="0">
                <a:latin typeface="Sage Text" panose="02010503040201060103" pitchFamily="2" charset="0"/>
              </a:rPr>
              <a:t>Discover and consume partner Web API</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Customization API, parity</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Continuously expand wizard capabilities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Macros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documentation!</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Radar</a:t>
            </a:r>
          </a:p>
        </p:txBody>
      </p:sp>
    </p:spTree>
    <p:extLst>
      <p:ext uri="{BB962C8B-B14F-4D97-AF65-F5344CB8AC3E}">
        <p14:creationId xmlns:p14="http://schemas.microsoft.com/office/powerpoint/2010/main" val="1104457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.NET </a:t>
            </a:r>
          </a:p>
          <a:p>
            <a:pPr marL="285750" indent="-285750">
              <a:lnSpc>
                <a:spcPct val="150000"/>
              </a:lnSpc>
              <a:buFont typeface="Arial" panose="020B0604020202020204" pitchFamily="34" charset="0"/>
              <a:buChar char="•"/>
            </a:pPr>
            <a:r>
              <a:rPr lang="en-GB" sz="2000" dirty="0">
                <a:latin typeface="Sage Text" panose="02010503040201060103" pitchFamily="2" charset="0"/>
              </a:rPr>
              <a:t>Containers</a:t>
            </a:r>
          </a:p>
          <a:p>
            <a:pPr marL="285750" indent="-285750">
              <a:lnSpc>
                <a:spcPct val="150000"/>
              </a:lnSpc>
              <a:buFont typeface="Arial" panose="020B0604020202020204" pitchFamily="34" charset="0"/>
              <a:buChar char="•"/>
            </a:pPr>
            <a:r>
              <a:rPr lang="en-GB" sz="2000" dirty="0">
                <a:latin typeface="Sage Text" panose="02010503040201060103" pitchFamily="2" charset="0"/>
              </a:rPr>
              <a:t>Responsive Design</a:t>
            </a:r>
          </a:p>
          <a:p>
            <a:pPr marL="285750" indent="-285750">
              <a:lnSpc>
                <a:spcPct val="150000"/>
              </a:lnSpc>
              <a:buFont typeface="Arial" panose="020B0604020202020204" pitchFamily="34" charset="0"/>
              <a:buChar char="•"/>
            </a:pPr>
            <a:r>
              <a:rPr lang="en-GB" sz="2000" dirty="0">
                <a:latin typeface="Sage Text" panose="02010503040201060103" pitchFamily="2" charset="0"/>
              </a:rPr>
              <a:t>Three Tier Deployment 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rPr>
              <a:t>Technological Changes</a:t>
            </a:r>
          </a:p>
          <a:p>
            <a:pPr marL="285750" indent="-285750">
              <a:lnSpc>
                <a:spcPct val="150000"/>
              </a:lnSpc>
              <a:buFont typeface="Arial" panose="020B0604020202020204" pitchFamily="34" charset="0"/>
              <a:buChar char="•"/>
            </a:pPr>
            <a:r>
              <a:rPr lang="en-GB" sz="2000" dirty="0">
                <a:latin typeface="Sage Text" panose="02010503040201060103" pitchFamily="2" charset="0"/>
              </a:rPr>
              <a:t>AI</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1647</TotalTime>
  <Words>17978</Words>
  <Application>Microsoft Office PowerPoint</Application>
  <PresentationFormat>Widescreen</PresentationFormat>
  <Paragraphs>1421</Paragraphs>
  <Slides>89</Slides>
  <Notes>83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Helvetica Neue</vt:lpstr>
      <vt:lpstr>Sage Headline Black</vt:lpstr>
      <vt:lpstr>Sage Text</vt:lpstr>
      <vt:lpstr>Sage Text Light</vt:lpstr>
      <vt:lpstr>Ubuntu</vt:lpstr>
      <vt:lpstr>SAGE 2023 MASTER</vt:lpstr>
      <vt:lpstr>Sage 300  Technical Session The Basics</vt:lpstr>
      <vt:lpstr>Table of contents</vt:lpstr>
      <vt:lpstr>Vision</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PowerPoint Presentation</vt:lpstr>
      <vt:lpstr>Web Architecture</vt:lpstr>
      <vt:lpstr>Web Architecture</vt:lpstr>
      <vt:lpstr>PowerPoint Presentation</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37</cp:revision>
  <cp:lastPrinted>2022-12-16T14:25:32Z</cp:lastPrinted>
  <dcterms:created xsi:type="dcterms:W3CDTF">2023-01-20T23:04:46Z</dcterms:created>
  <dcterms:modified xsi:type="dcterms:W3CDTF">2024-02-13T15:52:19Z</dcterms:modified>
</cp:coreProperties>
</file>